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8"/>
  </p:notesMasterIdLst>
  <p:handoutMasterIdLst>
    <p:handoutMasterId r:id="rId79"/>
  </p:handoutMasterIdLst>
  <p:sldIdLst>
    <p:sldId id="256" r:id="rId2"/>
    <p:sldId id="358" r:id="rId3"/>
    <p:sldId id="267" r:id="rId4"/>
    <p:sldId id="266" r:id="rId5"/>
    <p:sldId id="268" r:id="rId6"/>
    <p:sldId id="269" r:id="rId7"/>
    <p:sldId id="270" r:id="rId8"/>
    <p:sldId id="271" r:id="rId9"/>
    <p:sldId id="274" r:id="rId10"/>
    <p:sldId id="275" r:id="rId11"/>
    <p:sldId id="273" r:id="rId12"/>
    <p:sldId id="286" r:id="rId13"/>
    <p:sldId id="272" r:id="rId14"/>
    <p:sldId id="278" r:id="rId15"/>
    <p:sldId id="281" r:id="rId16"/>
    <p:sldId id="285" r:id="rId17"/>
    <p:sldId id="282" r:id="rId18"/>
    <p:sldId id="284" r:id="rId19"/>
    <p:sldId id="283" r:id="rId20"/>
    <p:sldId id="287" r:id="rId21"/>
    <p:sldId id="296" r:id="rId22"/>
    <p:sldId id="291" r:id="rId23"/>
    <p:sldId id="288" r:id="rId24"/>
    <p:sldId id="292" r:id="rId25"/>
    <p:sldId id="289" r:id="rId26"/>
    <p:sldId id="293" r:id="rId27"/>
    <p:sldId id="294" r:id="rId28"/>
    <p:sldId id="298" r:id="rId29"/>
    <p:sldId id="297" r:id="rId30"/>
    <p:sldId id="299" r:id="rId31"/>
    <p:sldId id="316" r:id="rId32"/>
    <p:sldId id="300" r:id="rId33"/>
    <p:sldId id="302" r:id="rId34"/>
    <p:sldId id="301" r:id="rId35"/>
    <p:sldId id="276" r:id="rId36"/>
    <p:sldId id="303" r:id="rId37"/>
    <p:sldId id="314" r:id="rId38"/>
    <p:sldId id="304" r:id="rId39"/>
    <p:sldId id="305" r:id="rId40"/>
    <p:sldId id="306" r:id="rId41"/>
    <p:sldId id="307" r:id="rId42"/>
    <p:sldId id="308" r:id="rId43"/>
    <p:sldId id="310" r:id="rId44"/>
    <p:sldId id="309" r:id="rId45"/>
    <p:sldId id="311" r:id="rId46"/>
    <p:sldId id="312" r:id="rId47"/>
    <p:sldId id="317" r:id="rId48"/>
    <p:sldId id="313" r:id="rId49"/>
    <p:sldId id="315" r:id="rId50"/>
    <p:sldId id="318" r:id="rId51"/>
    <p:sldId id="319" r:id="rId52"/>
    <p:sldId id="320" r:id="rId53"/>
    <p:sldId id="279" r:id="rId54"/>
    <p:sldId id="326" r:id="rId55"/>
    <p:sldId id="350" r:id="rId56"/>
    <p:sldId id="332" r:id="rId57"/>
    <p:sldId id="331" r:id="rId58"/>
    <p:sldId id="329" r:id="rId59"/>
    <p:sldId id="335" r:id="rId60"/>
    <p:sldId id="322" r:id="rId61"/>
    <p:sldId id="344" r:id="rId62"/>
    <p:sldId id="345" r:id="rId63"/>
    <p:sldId id="351" r:id="rId64"/>
    <p:sldId id="348" r:id="rId65"/>
    <p:sldId id="334" r:id="rId66"/>
    <p:sldId id="328" r:id="rId67"/>
    <p:sldId id="327" r:id="rId68"/>
    <p:sldId id="357" r:id="rId69"/>
    <p:sldId id="355" r:id="rId70"/>
    <p:sldId id="356" r:id="rId71"/>
    <p:sldId id="353" r:id="rId72"/>
    <p:sldId id="354" r:id="rId73"/>
    <p:sldId id="277" r:id="rId74"/>
    <p:sldId id="265" r:id="rId75"/>
    <p:sldId id="343" r:id="rId76"/>
    <p:sldId id="33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A9"/>
    <a:srgbClr val="EEC4E3"/>
    <a:srgbClr val="E9E1F0"/>
    <a:srgbClr val="A21D7E"/>
    <a:srgbClr val="900090"/>
    <a:srgbClr val="DDCEF0"/>
    <a:srgbClr val="831690"/>
    <a:srgbClr val="0000C0"/>
    <a:srgbClr val="3EBBBE"/>
    <a:srgbClr val="4A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1" autoAdjust="0"/>
    <p:restoredTop sz="94638" autoAdjust="0"/>
  </p:normalViewPr>
  <p:slideViewPr>
    <p:cSldViewPr snapToGrid="0">
      <p:cViewPr>
        <p:scale>
          <a:sx n="96" d="100"/>
          <a:sy n="96" d="100"/>
        </p:scale>
        <p:origin x="1136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286"/>
    </p:cViewPr>
  </p:sorterViewPr>
  <p:notesViewPr>
    <p:cSldViewPr snapToGrid="0">
      <p:cViewPr varScale="1">
        <p:scale>
          <a:sx n="57" d="100"/>
          <a:sy n="57" d="100"/>
        </p:scale>
        <p:origin x="-32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CFC2-A3AE-466B-8E67-8511553D55E0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0A24-9BC0-4486-9F36-26047569C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4C58-28DF-4CFA-9967-E64E60B1A068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8166-9604-4E81-A1C3-DA61562EC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9B3CE-2C48-8245-A77C-944DC0087FE7}" type="slidenum">
              <a:rPr lang="en-US"/>
              <a:pPr/>
              <a:t>53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3600" dirty="0" smtClean="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A46C7-272E-0743-B1DD-74B722407D26}" type="slidenum">
              <a:rPr lang="en-US"/>
              <a:pPr/>
              <a:t>73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02B1-7887-406F-8757-B0C4DADAB05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5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39BED94-2C3F-1444-B970-CB58C6F570A6}" type="slidenum">
              <a:rPr lang="en-US" sz="1200">
                <a:latin typeface="Times" charset="0"/>
              </a:rPr>
              <a:pPr/>
              <a:t>75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7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484F8-192C-9541-AA2B-C6644E3F4AC6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9B3CE-2C48-8245-A77C-944DC0087FE7}" type="slidenum">
              <a:rPr lang="en-US"/>
              <a:pPr/>
              <a:t>10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0FCC1-D978-274C-8460-E6D97C51FB6C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8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8166-9604-4E81-A1C3-DA61562ECB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813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What I’m showing you here is a small sample of about 6,000 bases.  It would take about 500,000 slides like this to hold the entire sequence of a human genome.  If I were to display those slides for you at a rate of 1 per second without stopping, we would take over 5 days.  A gene would flash by about every 10 seconds during that </a:t>
            </a:r>
            <a:r>
              <a:rPr lang="en-US" dirty="0" smtClean="0">
                <a:latin typeface="Calibri"/>
                <a:cs typeface="Calibri"/>
              </a:rPr>
              <a:t>time.</a:t>
            </a:r>
            <a:r>
              <a:rPr lang="en-US" baseline="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Again</a:t>
            </a:r>
            <a:r>
              <a:rPr lang="en-US" dirty="0">
                <a:latin typeface="Calibri"/>
                <a:cs typeface="Calibri"/>
              </a:rPr>
              <a:t>, the genome is </a:t>
            </a:r>
            <a:r>
              <a:rPr lang="en-US" dirty="0" smtClean="0">
                <a:latin typeface="Calibri"/>
                <a:cs typeface="Calibri"/>
              </a:rPr>
              <a:t>immense.</a:t>
            </a:r>
            <a:r>
              <a:rPr lang="en-US" baseline="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Mutations </a:t>
            </a:r>
            <a:r>
              <a:rPr lang="en-US" dirty="0">
                <a:latin typeface="Calibri"/>
                <a:cs typeface="Calibri"/>
              </a:rPr>
              <a:t>can be quite </a:t>
            </a:r>
            <a:r>
              <a:rPr lang="en-US" dirty="0" smtClean="0">
                <a:latin typeface="Calibri"/>
                <a:cs typeface="Calibri"/>
              </a:rPr>
              <a:t>small.</a:t>
            </a:r>
            <a:r>
              <a:rPr lang="en-US" baseline="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Many </a:t>
            </a:r>
            <a:r>
              <a:rPr lang="en-US" dirty="0">
                <a:latin typeface="Calibri"/>
                <a:cs typeface="Calibri"/>
              </a:rPr>
              <a:t>mutations are point mutations caused by the alteration of a single </a:t>
            </a:r>
            <a:r>
              <a:rPr lang="en-US" dirty="0" smtClean="0">
                <a:latin typeface="Calibri"/>
                <a:cs typeface="Calibri"/>
              </a:rPr>
              <a:t>base.</a:t>
            </a:r>
            <a:r>
              <a:rPr lang="en-US" baseline="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Finding a single letter</a:t>
            </a:r>
            <a:r>
              <a:rPr lang="en-US" baseline="0" dirty="0" smtClean="0">
                <a:latin typeface="Calibri"/>
                <a:cs typeface="Calibri"/>
              </a:rPr>
              <a:t> change among billions can be challenging.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nly">
    <p:bg>
      <p:bgPr>
        <a:gradFill rotWithShape="1">
          <a:gsLst>
            <a:gs pos="0">
              <a:srgbClr val="FFCC33"/>
            </a:gs>
            <a:gs pos="100000">
              <a:schemeClr val="bg2">
                <a:tint val="85000"/>
                <a:satMod val="320000"/>
                <a:lumMod val="91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Donut 12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088136" y="-54"/>
            <a:ext cx="8055864" cy="685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 baseline="0"/>
            </a:lvl1pPr>
            <a:extLst/>
          </a:lstStyle>
          <a:p>
            <a:r>
              <a:rPr kumimoji="0" lang="en-US" dirty="0" smtClean="0"/>
              <a:t>Insert Program Name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 hasCustomPrompt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Program Leaders – names, degrees only.</a:t>
            </a: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Pie 15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M:\Finance\AARON - Operations-SRs\MCC Logos\JPGs-web\MCC_BigM_7a0019_bl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86" y="5796078"/>
            <a:ext cx="3031067" cy="892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lide">
    <p:bg>
      <p:bgPr>
        <a:gradFill flip="none" rotWithShape="1">
          <a:gsLst>
            <a:gs pos="0">
              <a:srgbClr val="FCDB7E">
                <a:lumMod val="100000"/>
                <a:alpha val="0"/>
              </a:srgbClr>
            </a:gs>
            <a:gs pos="100000">
              <a:srgbClr val="FFCC33">
                <a:lumMod val="10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54"/>
            <a:ext cx="9144000" cy="602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088" cy="4561114"/>
          </a:xfrm>
        </p:spPr>
        <p:txBody>
          <a:bodyPr/>
          <a:lstStyle>
            <a:lvl5pP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050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59135" y="6374772"/>
            <a:ext cx="7920299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20432" y="6137829"/>
            <a:ext cx="2604463" cy="650361"/>
            <a:chOff x="813160" y="4013605"/>
            <a:chExt cx="2889250" cy="721475"/>
          </a:xfrm>
        </p:grpSpPr>
        <p:pic>
          <p:nvPicPr>
            <p:cNvPr id="1032" name="Picture 8" descr="M:\Finance\AARON - Operations-SRs\Masonic_Cancer_Center\PNGs-Word PP\MCC_BigM_202_blk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254"/>
            <a:stretch/>
          </p:blipFill>
          <p:spPr bwMode="auto">
            <a:xfrm>
              <a:off x="813160" y="4558550"/>
              <a:ext cx="2889250" cy="1765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M:\Finance\AARON - Operations-SRs\Masonic_Cancer_Center\PNGs-Word PP\MCC_BigM_202_blk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8" b="29676"/>
            <a:stretch/>
          </p:blipFill>
          <p:spPr bwMode="auto">
            <a:xfrm>
              <a:off x="813160" y="4013605"/>
              <a:ext cx="890008" cy="5602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M:\Finance\AARON - Operations-SRs\Masonic_Cancer_Center\PNGs-Word PP\MCC_BigM_202_blk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8" t="36268" b="32090"/>
            <a:stretch/>
          </p:blipFill>
          <p:spPr bwMode="auto">
            <a:xfrm>
              <a:off x="1717673" y="4289310"/>
              <a:ext cx="1949708" cy="269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M:\Finance\AARON - Operations-SRs\Masonic_Cancer_Center\PNGs-Word PP\MCC_BigM_202_blk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5" b="73202"/>
            <a:stretch/>
          </p:blipFill>
          <p:spPr bwMode="auto">
            <a:xfrm>
              <a:off x="1704728" y="4048434"/>
              <a:ext cx="1960794" cy="2280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8F6B-5C98-CA43-9392-A29447E37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84F5-E5CB-DE4A-9E80-566ECD43C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DDB-A142-C84A-B064-C6E3FB3AC950}" type="datetime1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8BB5-DFA9-9047-B64F-220E21F1E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3E861A-50D0-4BB2-88D3-CE1204C04497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52E465-4EE1-4720-9B42-071840961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2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2.bin"/><Relationship Id="rId7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audio" Target="../media/audio5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760" y="836976"/>
            <a:ext cx="77114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going on inside a cancer cell?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Exploring “Cell Signaling”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616448"/>
            <a:ext cx="7406640" cy="16294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Carol A. Lange, PhD</a:t>
            </a:r>
            <a:endParaRPr lang="en-US" dirty="0"/>
          </a:p>
          <a:p>
            <a:r>
              <a:rPr lang="en-US" dirty="0" smtClean="0"/>
              <a:t>Professor of Medicine and Pharmacology</a:t>
            </a:r>
          </a:p>
          <a:p>
            <a:r>
              <a:rPr lang="en-US" dirty="0" smtClean="0"/>
              <a:t>Tickle Family Land Grant Endowed Chair of Breast Cancer Research</a:t>
            </a:r>
          </a:p>
          <a:p>
            <a:r>
              <a:rPr lang="en-US" dirty="0" smtClean="0"/>
              <a:t>Lead: Masonic Cancer Center Cell Signaling Program</a:t>
            </a:r>
          </a:p>
          <a:p>
            <a:r>
              <a:rPr lang="en-US" dirty="0" smtClean="0"/>
              <a:t>Director: Cancer Biology Training Program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53" y="5769480"/>
            <a:ext cx="1088520" cy="1088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rgbClr val="00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06026" y="901703"/>
            <a:ext cx="62746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55DE"/>
                </a:solidFill>
              </a:rPr>
              <a:t>Extracellular Signals </a:t>
            </a:r>
            <a:r>
              <a:rPr lang="en-US" sz="3200" dirty="0" smtClean="0">
                <a:solidFill>
                  <a:srgbClr val="FF55DE"/>
                </a:solidFill>
              </a:rPr>
              <a:t>(growth factors)</a:t>
            </a:r>
            <a:endParaRPr lang="en-US" sz="3200" dirty="0">
              <a:solidFill>
                <a:srgbClr val="FF55DE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71813" y="1851556"/>
            <a:ext cx="3087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55DE"/>
                </a:solidFill>
              </a:rPr>
              <a:t>Receptor Activation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267200" y="1571625"/>
            <a:ext cx="0" cy="368300"/>
          </a:xfrm>
          <a:prstGeom prst="line">
            <a:avLst/>
          </a:prstGeom>
          <a:noFill/>
          <a:ln w="38100">
            <a:solidFill>
              <a:srgbClr val="71F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3395663" y="1558925"/>
            <a:ext cx="255587" cy="395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H="1">
            <a:off x="4829175" y="1576388"/>
            <a:ext cx="254000" cy="409575"/>
          </a:xfrm>
          <a:prstGeom prst="line">
            <a:avLst/>
          </a:prstGeom>
          <a:noFill/>
          <a:ln w="38100">
            <a:solidFill>
              <a:srgbClr val="A91E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4249738" y="2420938"/>
            <a:ext cx="0" cy="368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76863" name="Group 63"/>
          <p:cNvGrpSpPr>
            <a:grpSpLocks/>
          </p:cNvGrpSpPr>
          <p:nvPr/>
        </p:nvGrpSpPr>
        <p:grpSpPr bwMode="auto">
          <a:xfrm>
            <a:off x="3043238" y="2884495"/>
            <a:ext cx="2928936" cy="1036641"/>
            <a:chOff x="1917" y="1817"/>
            <a:chExt cx="1845" cy="653"/>
          </a:xfrm>
        </p:grpSpPr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1917" y="1817"/>
              <a:ext cx="1845" cy="330"/>
            </a:xfrm>
            <a:prstGeom prst="rect">
              <a:avLst/>
            </a:prstGeom>
            <a:solidFill>
              <a:srgbClr val="FF55DE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Signal Transduction</a:t>
              </a: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2671" y="2238"/>
              <a:ext cx="0" cy="2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67" name="Group 67"/>
          <p:cNvGrpSpPr>
            <a:grpSpLocks/>
          </p:cNvGrpSpPr>
          <p:nvPr/>
        </p:nvGrpSpPr>
        <p:grpSpPr bwMode="auto">
          <a:xfrm>
            <a:off x="2460626" y="5352006"/>
            <a:ext cx="1993900" cy="1049340"/>
            <a:chOff x="1550" y="3414"/>
            <a:chExt cx="1256" cy="661"/>
          </a:xfrm>
        </p:grpSpPr>
        <p:sp>
          <p:nvSpPr>
            <p:cNvPr id="76814" name="Line 14"/>
            <p:cNvSpPr>
              <a:spLocks noChangeShapeType="1"/>
            </p:cNvSpPr>
            <p:nvPr/>
          </p:nvSpPr>
          <p:spPr bwMode="auto">
            <a:xfrm flipH="1">
              <a:off x="2218" y="3414"/>
              <a:ext cx="278" cy="1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1550" y="3590"/>
              <a:ext cx="1256" cy="48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Growth</a:t>
              </a:r>
              <a:endParaRPr lang="en-US" sz="4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6866" name="Group 66"/>
          <p:cNvGrpSpPr>
            <a:grpSpLocks/>
          </p:cNvGrpSpPr>
          <p:nvPr/>
        </p:nvGrpSpPr>
        <p:grpSpPr bwMode="auto">
          <a:xfrm>
            <a:off x="4496108" y="5447728"/>
            <a:ext cx="4251326" cy="1184275"/>
            <a:chOff x="2814" y="3468"/>
            <a:chExt cx="2678" cy="746"/>
          </a:xfrm>
        </p:grpSpPr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2933" y="3468"/>
              <a:ext cx="49" cy="374"/>
            </a:xfrm>
            <a:prstGeom prst="line">
              <a:avLst/>
            </a:prstGeom>
            <a:noFill/>
            <a:ln w="28575">
              <a:solidFill>
                <a:srgbClr val="71F5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814" y="3729"/>
              <a:ext cx="267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F080C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Differentiate/Stop</a:t>
              </a:r>
              <a:endParaRPr lang="en-US" sz="4400" dirty="0">
                <a:solidFill>
                  <a:srgbClr val="F080CB"/>
                </a:solidFill>
              </a:endParaRPr>
            </a:p>
          </p:txBody>
        </p:sp>
      </p:grpSp>
      <p:grpSp>
        <p:nvGrpSpPr>
          <p:cNvPr id="76865" name="Group 65"/>
          <p:cNvGrpSpPr>
            <a:grpSpLocks/>
          </p:cNvGrpSpPr>
          <p:nvPr/>
        </p:nvGrpSpPr>
        <p:grpSpPr bwMode="auto">
          <a:xfrm>
            <a:off x="5383229" y="5202232"/>
            <a:ext cx="2216156" cy="769938"/>
            <a:chOff x="3391" y="3277"/>
            <a:chExt cx="1396" cy="485"/>
          </a:xfrm>
        </p:grpSpPr>
        <p:sp>
          <p:nvSpPr>
            <p:cNvPr id="76815" name="Line 15"/>
            <p:cNvSpPr>
              <a:spLocks noChangeShapeType="1"/>
            </p:cNvSpPr>
            <p:nvPr/>
          </p:nvSpPr>
          <p:spPr bwMode="auto">
            <a:xfrm>
              <a:off x="3391" y="3406"/>
              <a:ext cx="339" cy="186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3786" y="3277"/>
              <a:ext cx="1001" cy="485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Death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6819" name="Arc 19"/>
          <p:cNvSpPr>
            <a:spLocks/>
          </p:cNvSpPr>
          <p:nvPr/>
        </p:nvSpPr>
        <p:spPr bwMode="auto">
          <a:xfrm rot="-1017140">
            <a:off x="1195388" y="1947863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20" name="Arc 20"/>
          <p:cNvSpPr>
            <a:spLocks/>
          </p:cNvSpPr>
          <p:nvPr/>
        </p:nvSpPr>
        <p:spPr bwMode="auto">
          <a:xfrm rot="-2815377">
            <a:off x="3437731" y="3491707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609600" y="1889125"/>
            <a:ext cx="167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 dirty="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 dirty="0">
                <a:solidFill>
                  <a:srgbClr val="FFFF00"/>
                </a:solidFill>
              </a:rPr>
              <a:t>outside</a:t>
            </a:r>
            <a:r>
              <a:rPr lang="ja-JP" altLang="en-US" sz="3200" dirty="0">
                <a:solidFill>
                  <a:srgbClr val="FFFF00"/>
                </a:solidFill>
                <a:latin typeface="Arial"/>
              </a:rPr>
              <a:t>”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019175" y="3224213"/>
            <a:ext cx="235863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>
                <a:solidFill>
                  <a:srgbClr val="FFFF00"/>
                </a:solidFill>
              </a:rPr>
              <a:t>inside</a:t>
            </a:r>
            <a:r>
              <a:rPr lang="ja-JP" altLang="en-US" sz="3200">
                <a:solidFill>
                  <a:srgbClr val="FFFF00"/>
                </a:solidFill>
                <a:latin typeface="Arial"/>
              </a:rPr>
              <a:t>”</a:t>
            </a:r>
            <a:endParaRPr 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US" sz="3600">
                <a:solidFill>
                  <a:srgbClr val="FFFF00"/>
                </a:solidFill>
              </a:rPr>
              <a:t>(cytoplasm)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31950" y="5021263"/>
            <a:ext cx="169369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>
                <a:solidFill>
                  <a:srgbClr val="FFFF00"/>
                </a:solidFill>
              </a:rPr>
              <a:t>nucleus</a:t>
            </a:r>
            <a:r>
              <a:rPr lang="ja-JP" altLang="en-US" sz="3200">
                <a:solidFill>
                  <a:srgbClr val="FFFF00"/>
                </a:solidFill>
                <a:latin typeface="Arial"/>
              </a:rPr>
              <a:t>”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97366" y="63500"/>
            <a:ext cx="8432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Cells can </a:t>
            </a:r>
            <a:r>
              <a:rPr lang="ja-JP" altLang="en-US" sz="3600" dirty="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600" dirty="0">
                <a:solidFill>
                  <a:srgbClr val="FFFF00"/>
                </a:solidFill>
              </a:rPr>
              <a:t>choose</a:t>
            </a:r>
            <a:r>
              <a:rPr lang="ja-JP" altLang="en-US" sz="3600" dirty="0">
                <a:solidFill>
                  <a:srgbClr val="FFFF00"/>
                </a:solidFill>
                <a:latin typeface="Arial"/>
              </a:rPr>
              <a:t>”</a:t>
            </a:r>
            <a:r>
              <a:rPr lang="en-US" sz="3600" dirty="0">
                <a:solidFill>
                  <a:srgbClr val="FFFF00"/>
                </a:solidFill>
              </a:rPr>
              <a:t> among three </a:t>
            </a:r>
            <a:r>
              <a:rPr lang="en-US" sz="3600" dirty="0" smtClean="0">
                <a:solidFill>
                  <a:srgbClr val="FFFF00"/>
                </a:solidFill>
              </a:rPr>
              <a:t>decisions…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76826" name="Group 26"/>
          <p:cNvGrpSpPr>
            <a:grpSpLocks/>
          </p:cNvGrpSpPr>
          <p:nvPr/>
        </p:nvGrpSpPr>
        <p:grpSpPr bwMode="auto">
          <a:xfrm>
            <a:off x="6623050" y="1250950"/>
            <a:ext cx="2019300" cy="1711325"/>
            <a:chOff x="4172" y="788"/>
            <a:chExt cx="1272" cy="1078"/>
          </a:xfrm>
        </p:grpSpPr>
        <p:sp>
          <p:nvSpPr>
            <p:cNvPr id="76827" name="AutoShape 27"/>
            <p:cNvSpPr>
              <a:spLocks noChangeArrowheads="1"/>
            </p:cNvSpPr>
            <p:nvPr/>
          </p:nvSpPr>
          <p:spPr bwMode="auto">
            <a:xfrm>
              <a:off x="4619" y="1239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28" name="AutoShape 28"/>
            <p:cNvSpPr>
              <a:spLocks noChangeArrowheads="1"/>
            </p:cNvSpPr>
            <p:nvPr/>
          </p:nvSpPr>
          <p:spPr bwMode="auto">
            <a:xfrm>
              <a:off x="4432" y="145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29" name="AutoShape 29"/>
            <p:cNvSpPr>
              <a:spLocks noChangeArrowheads="1"/>
            </p:cNvSpPr>
            <p:nvPr/>
          </p:nvSpPr>
          <p:spPr bwMode="auto">
            <a:xfrm>
              <a:off x="4966" y="1061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0" name="AutoShape 30"/>
            <p:cNvSpPr>
              <a:spLocks noChangeArrowheads="1"/>
            </p:cNvSpPr>
            <p:nvPr/>
          </p:nvSpPr>
          <p:spPr bwMode="auto">
            <a:xfrm>
              <a:off x="4916" y="139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1" name="AutoShape 31"/>
            <p:cNvSpPr>
              <a:spLocks noChangeArrowheads="1"/>
            </p:cNvSpPr>
            <p:nvPr/>
          </p:nvSpPr>
          <p:spPr bwMode="auto">
            <a:xfrm>
              <a:off x="5236" y="78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2" name="AutoShape 32"/>
            <p:cNvSpPr>
              <a:spLocks noChangeArrowheads="1"/>
            </p:cNvSpPr>
            <p:nvPr/>
          </p:nvSpPr>
          <p:spPr bwMode="auto">
            <a:xfrm>
              <a:off x="5272" y="168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3" name="AutoShape 33"/>
            <p:cNvSpPr>
              <a:spLocks noChangeArrowheads="1"/>
            </p:cNvSpPr>
            <p:nvPr/>
          </p:nvSpPr>
          <p:spPr bwMode="auto">
            <a:xfrm>
              <a:off x="4172" y="1230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7307263" y="2867025"/>
            <a:ext cx="722312" cy="682625"/>
            <a:chOff x="4611" y="1815"/>
            <a:chExt cx="455" cy="430"/>
          </a:xfrm>
        </p:grpSpPr>
        <p:sp>
          <p:nvSpPr>
            <p:cNvPr id="76835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37" name="Group 37"/>
          <p:cNvGrpSpPr>
            <a:grpSpLocks/>
          </p:cNvGrpSpPr>
          <p:nvPr/>
        </p:nvGrpSpPr>
        <p:grpSpPr bwMode="auto">
          <a:xfrm>
            <a:off x="7658100" y="2895600"/>
            <a:ext cx="625475" cy="760413"/>
            <a:chOff x="4824" y="1824"/>
            <a:chExt cx="394" cy="479"/>
          </a:xfrm>
        </p:grpSpPr>
        <p:sp>
          <p:nvSpPr>
            <p:cNvPr id="76838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9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64" name="Group 64"/>
          <p:cNvGrpSpPr>
            <a:grpSpLocks/>
          </p:cNvGrpSpPr>
          <p:nvPr/>
        </p:nvGrpSpPr>
        <p:grpSpPr bwMode="auto">
          <a:xfrm>
            <a:off x="3609976" y="4164017"/>
            <a:ext cx="2047874" cy="1231901"/>
            <a:chOff x="2274" y="2623"/>
            <a:chExt cx="1290" cy="776"/>
          </a:xfrm>
        </p:grpSpPr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681" y="2623"/>
              <a:ext cx="49" cy="3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57" name="Text Box 57"/>
            <p:cNvSpPr txBox="1">
              <a:spLocks noChangeArrowheads="1"/>
            </p:cNvSpPr>
            <p:nvPr/>
          </p:nvSpPr>
          <p:spPr bwMode="auto">
            <a:xfrm>
              <a:off x="2274" y="2914"/>
              <a:ext cx="129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55DE"/>
                  </a:solidFill>
                </a:rPr>
                <a:t>decision</a:t>
              </a:r>
            </a:p>
          </p:txBody>
        </p:sp>
      </p:grpSp>
      <p:grpSp>
        <p:nvGrpSpPr>
          <p:cNvPr id="76861" name="Group 61"/>
          <p:cNvGrpSpPr>
            <a:grpSpLocks/>
          </p:cNvGrpSpPr>
          <p:nvPr/>
        </p:nvGrpSpPr>
        <p:grpSpPr bwMode="auto">
          <a:xfrm>
            <a:off x="6813550" y="3668713"/>
            <a:ext cx="593725" cy="1211262"/>
            <a:chOff x="4292" y="2311"/>
            <a:chExt cx="374" cy="763"/>
          </a:xfrm>
        </p:grpSpPr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 flipH="1">
              <a:off x="4609" y="2311"/>
              <a:ext cx="57" cy="2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 flipH="1">
              <a:off x="4470" y="2592"/>
              <a:ext cx="114" cy="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 flipH="1">
              <a:off x="4292" y="2867"/>
              <a:ext cx="147" cy="20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76862" name="Text Box 62"/>
          <p:cNvSpPr txBox="1">
            <a:spLocks noChangeArrowheads="1"/>
          </p:cNvSpPr>
          <p:nvPr/>
        </p:nvSpPr>
        <p:spPr bwMode="auto">
          <a:xfrm>
            <a:off x="813861" y="5757344"/>
            <a:ext cx="24415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FF78F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CANCER</a:t>
            </a:r>
          </a:p>
        </p:txBody>
      </p: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6071157" y="2223574"/>
            <a:ext cx="722312" cy="682625"/>
            <a:chOff x="4611" y="1815"/>
            <a:chExt cx="455" cy="430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52" name="Arc 19"/>
          <p:cNvSpPr>
            <a:spLocks/>
          </p:cNvSpPr>
          <p:nvPr/>
        </p:nvSpPr>
        <p:spPr bwMode="auto">
          <a:xfrm rot="-1017140">
            <a:off x="1217909" y="2042543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3" name="Arc 20"/>
          <p:cNvSpPr>
            <a:spLocks/>
          </p:cNvSpPr>
          <p:nvPr/>
        </p:nvSpPr>
        <p:spPr bwMode="auto">
          <a:xfrm rot="-2815377">
            <a:off x="3460252" y="3586387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060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065" y="-30156"/>
            <a:ext cx="8705088" cy="1143000"/>
          </a:xfrm>
        </p:spPr>
        <p:txBody>
          <a:bodyPr/>
          <a:lstStyle/>
          <a:p>
            <a:r>
              <a:rPr lang="en-US" i="1" dirty="0" smtClean="0"/>
              <a:t>Cells have 3 decisions to make…</a:t>
            </a:r>
            <a:endParaRPr lang="en-US" i="1" dirty="0"/>
          </a:p>
        </p:txBody>
      </p:sp>
      <p:pic>
        <p:nvPicPr>
          <p:cNvPr id="4" name="Picture 3" descr="multiple sig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1045632"/>
            <a:ext cx="7128934" cy="4756336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05132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86146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1683" y="60474"/>
            <a:ext cx="6147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Signaling pathways in cancer cells….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 for today…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31" y="1480224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What is “cell signaling” 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How do cells interpret signals 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5" descr="passing sig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2" y="3982159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370741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Amino acids (the building blocks of proteins)</a:t>
            </a:r>
          </a:p>
          <a:p>
            <a:r>
              <a:rPr lang="en-US" dirty="0"/>
              <a:t>Small proteins (peptides) – </a:t>
            </a:r>
            <a:r>
              <a:rPr lang="en-US" dirty="0" smtClean="0"/>
              <a:t>insulin, growth factors</a:t>
            </a:r>
          </a:p>
          <a:p>
            <a:r>
              <a:rPr lang="en-US" dirty="0" smtClean="0"/>
              <a:t>Hormones (estrogen, androgen, cortisol, Vitamin D)</a:t>
            </a:r>
          </a:p>
          <a:p>
            <a:r>
              <a:rPr lang="en-US" dirty="0" smtClean="0"/>
              <a:t>Small Ions (Calcium, Sodium, </a:t>
            </a:r>
            <a:r>
              <a:rPr lang="en-US" dirty="0" err="1" smtClean="0"/>
              <a:t>Potasium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Gases (Nitric Oxide)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Signals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963" y="4522412"/>
            <a:ext cx="8448316" cy="2202109"/>
            <a:chOff x="533963" y="4522412"/>
            <a:chExt cx="8448316" cy="2202109"/>
          </a:xfrm>
        </p:grpSpPr>
        <p:pic>
          <p:nvPicPr>
            <p:cNvPr id="4" name="Picture 3" descr="traffic ligh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487" y="4522412"/>
              <a:ext cx="1871792" cy="22021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963" y="4848583"/>
              <a:ext cx="68737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Signals tell the cell what to do and when…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90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Receptors</a:t>
            </a:r>
          </a:p>
          <a:p>
            <a:r>
              <a:rPr lang="en-US" dirty="0" smtClean="0"/>
              <a:t>G Proteins</a:t>
            </a:r>
          </a:p>
          <a:p>
            <a:r>
              <a:rPr lang="en-US" dirty="0" smtClean="0"/>
              <a:t>Protein Kinases</a:t>
            </a:r>
          </a:p>
          <a:p>
            <a:r>
              <a:rPr lang="en-US" dirty="0" smtClean="0"/>
              <a:t>Transcription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Signaling molecules (runners in the relay)</a:t>
            </a:r>
            <a:endParaRPr lang="en-US" sz="4000" dirty="0"/>
          </a:p>
        </p:txBody>
      </p:sp>
      <p:pic>
        <p:nvPicPr>
          <p:cNvPr id="7" name="Picture 6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3" y="3938878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4975" y="4502254"/>
            <a:ext cx="4962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Proteins that pass the signal…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511037" y="167391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269539" y="221592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4085765" y="280122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9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5" y="1024475"/>
            <a:ext cx="9093987" cy="4561114"/>
          </a:xfrm>
        </p:spPr>
        <p:txBody>
          <a:bodyPr/>
          <a:lstStyle/>
          <a:p>
            <a:r>
              <a:rPr lang="en-US" dirty="0" smtClean="0"/>
              <a:t>Binding (hormone “binds” receptor)</a:t>
            </a:r>
          </a:p>
          <a:p>
            <a:r>
              <a:rPr lang="en-US" dirty="0" smtClean="0"/>
              <a:t>Conformational Change (protein shape change)</a:t>
            </a:r>
          </a:p>
          <a:p>
            <a:r>
              <a:rPr lang="en-US" dirty="0"/>
              <a:t>Protein-Protein interaction (an example of </a:t>
            </a:r>
            <a:r>
              <a:rPr lang="en-US" i="1" dirty="0"/>
              <a:t>binding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Enzymes (proteins that induce fast reactions)</a:t>
            </a:r>
          </a:p>
          <a:p>
            <a:r>
              <a:rPr lang="en-US" dirty="0" smtClean="0"/>
              <a:t>Protein Kinases (a very specific enzyme &amp; reaction)</a:t>
            </a:r>
          </a:p>
          <a:p>
            <a:r>
              <a:rPr lang="en-US" dirty="0" smtClean="0"/>
              <a:t>Activation (the “ON” shape: signal is passed rapidly)</a:t>
            </a:r>
          </a:p>
          <a:p>
            <a:r>
              <a:rPr lang="en-US" dirty="0" smtClean="0"/>
              <a:t>Upstream vs. Downstream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-47089"/>
            <a:ext cx="8705088" cy="1143000"/>
          </a:xfrm>
        </p:spPr>
        <p:txBody>
          <a:bodyPr/>
          <a:lstStyle/>
          <a:p>
            <a:r>
              <a:rPr lang="en-US" dirty="0" smtClean="0"/>
              <a:t>Signaling vocabulary 101</a:t>
            </a:r>
            <a:endParaRPr lang="en-US" dirty="0"/>
          </a:p>
        </p:txBody>
      </p:sp>
      <p:pic>
        <p:nvPicPr>
          <p:cNvPr id="4" name="Picture 3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85" y="4562976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83109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HERfamily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3" y="851388"/>
            <a:ext cx="6621545" cy="503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763" y="216455"/>
            <a:ext cx="899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Receptors… (</a:t>
            </a:r>
            <a:r>
              <a:rPr lang="en-US" sz="2800" i="1" dirty="0" smtClean="0"/>
              <a:t>Her</a:t>
            </a:r>
            <a:r>
              <a:rPr lang="en-US" sz="2800" dirty="0" smtClean="0"/>
              <a:t> family of related growth factor receptors)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95170" y="5598957"/>
            <a:ext cx="5904180" cy="107721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i="1" dirty="0" smtClean="0"/>
              <a:t>Growth factor ligand binds receptor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smtClean="0"/>
              <a:t>Conformational (shape)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705" y="1875939"/>
            <a:ext cx="1802747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(outside cell)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6237" y="5578193"/>
            <a:ext cx="1597913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(inside cell)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_pathway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9" y="1579467"/>
            <a:ext cx="6626507" cy="4823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75" y="346327"/>
            <a:ext cx="7341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Receptors </a:t>
            </a:r>
            <a:r>
              <a:rPr lang="en-US" sz="3200" dirty="0" err="1" smtClean="0"/>
              <a:t>dimerize</a:t>
            </a:r>
            <a:r>
              <a:rPr lang="en-US" sz="3200" dirty="0" smtClean="0"/>
              <a:t>… (pair with partners)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59256" y="5526804"/>
            <a:ext cx="4211409" cy="95410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Dimerization (pairing)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Activation (signal is ON)</a:t>
            </a:r>
            <a:endParaRPr lang="en-US" sz="2800" dirty="0"/>
          </a:p>
        </p:txBody>
      </p:sp>
      <p:pic>
        <p:nvPicPr>
          <p:cNvPr id="5" name="Picture 4" descr="green 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56" y="1803883"/>
            <a:ext cx="2505200" cy="294729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4173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mer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2" y="1930310"/>
            <a:ext cx="8213302" cy="4551598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  <p:pic>
        <p:nvPicPr>
          <p:cNvPr id="3" name="Picture 2" descr="hercept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" y="1363519"/>
            <a:ext cx="7832147" cy="4844886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5792" y="182187"/>
            <a:ext cx="7969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Her2 is commonly increased in breast cancer….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The drug Herceptin blocks Her2 receptor dimerization…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Red-Ligh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679727"/>
            <a:ext cx="2753302" cy="305922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11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/>
            </a:gs>
            <a:gs pos="100000">
              <a:srgbClr val="E9E1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reast no cancer 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50" r="2499" b="1250"/>
          <a:stretch>
            <a:fillRect/>
          </a:stretch>
        </p:blipFill>
        <p:spPr>
          <a:xfrm>
            <a:off x="2236612" y="1363663"/>
            <a:ext cx="2895600" cy="3962400"/>
          </a:xfr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76956" y="671513"/>
            <a:ext cx="809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1 in 8 American women will develop breast cancer (~13%)</a:t>
            </a:r>
          </a:p>
        </p:txBody>
      </p:sp>
      <p:pic>
        <p:nvPicPr>
          <p:cNvPr id="128006" name="Picture 6" descr="breast-cancer V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50" r="2499" b="1250"/>
          <a:stretch>
            <a:fillRect/>
          </a:stretch>
        </p:blipFill>
        <p:spPr bwMode="auto">
          <a:xfrm>
            <a:off x="2259189" y="137795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3386" y="2095718"/>
            <a:ext cx="49158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latin typeface="Arial" charset="0"/>
                <a:cs typeface="Arial" charset="0"/>
              </a:rPr>
              <a:t>age, genetics, breast density,</a:t>
            </a:r>
          </a:p>
          <a:p>
            <a:pPr algn="ctr"/>
            <a:r>
              <a:rPr lang="en-US" sz="2800" i="1" dirty="0">
                <a:latin typeface="Arial" charset="0"/>
                <a:cs typeface="Arial" charset="0"/>
              </a:rPr>
              <a:t>hormonal exposure &amp;</a:t>
            </a:r>
          </a:p>
          <a:p>
            <a:pPr algn="ctr"/>
            <a:r>
              <a:rPr lang="en-US" sz="2800" i="1" dirty="0">
                <a:latin typeface="Arial" charset="0"/>
                <a:cs typeface="Arial" charset="0"/>
              </a:rPr>
              <a:t>   reproductive history,</a:t>
            </a:r>
          </a:p>
          <a:p>
            <a:pPr algn="ctr"/>
            <a:r>
              <a:rPr lang="en-US" sz="2800" i="1" dirty="0">
                <a:latin typeface="Arial" charset="0"/>
                <a:cs typeface="Arial" charset="0"/>
              </a:rPr>
              <a:t>    diet and lifestyle.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4412" y="5326063"/>
            <a:ext cx="481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Hormones are “signals”</a:t>
            </a:r>
            <a:r>
              <a:rPr lang="is-IS" sz="3600" i="1" dirty="0" smtClean="0">
                <a:solidFill>
                  <a:srgbClr val="FF0000"/>
                </a:solidFill>
              </a:rPr>
              <a:t>….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Receptors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 Proteins</a:t>
            </a:r>
          </a:p>
          <a:p>
            <a:r>
              <a:rPr lang="en-US" dirty="0" smtClean="0"/>
              <a:t>Protein Kinases</a:t>
            </a:r>
          </a:p>
          <a:p>
            <a:r>
              <a:rPr lang="en-US" dirty="0" smtClean="0"/>
              <a:t>Transcription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Signaling molecules (runners in the relay)</a:t>
            </a:r>
            <a:endParaRPr lang="en-US" sz="4000" dirty="0"/>
          </a:p>
        </p:txBody>
      </p:sp>
      <p:pic>
        <p:nvPicPr>
          <p:cNvPr id="7" name="Picture 6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3" y="3938878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4975" y="4502254"/>
            <a:ext cx="4962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Proteins that pass the signal…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511037" y="167391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269539" y="221592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68" y="393074"/>
            <a:ext cx="80381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G Proteins: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  All signaling pathways require a </a:t>
            </a:r>
            <a:r>
              <a:rPr lang="en-US" sz="3200" i="1" dirty="0" smtClean="0">
                <a:solidFill>
                  <a:srgbClr val="FFFFFF"/>
                </a:solidFill>
              </a:rPr>
              <a:t>light switch …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1195388" y="2207603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25823" y="3036057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476660" y="3079750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 rot="3752430" flipH="1">
            <a:off x="5830730" y="3973807"/>
            <a:ext cx="593725" cy="1211262"/>
            <a:chOff x="4292" y="2311"/>
            <a:chExt cx="374" cy="763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4609" y="2311"/>
              <a:ext cx="57" cy="216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13" name="Line 59"/>
            <p:cNvSpPr>
              <a:spLocks noChangeShapeType="1"/>
            </p:cNvSpPr>
            <p:nvPr/>
          </p:nvSpPr>
          <p:spPr bwMode="auto">
            <a:xfrm flipH="1">
              <a:off x="4470" y="2592"/>
              <a:ext cx="114" cy="20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4292" y="2867"/>
              <a:ext cx="147" cy="207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</p:grpSp>
      <p:sp>
        <p:nvSpPr>
          <p:cNvPr id="15" name="Arc 19"/>
          <p:cNvSpPr>
            <a:spLocks/>
          </p:cNvSpPr>
          <p:nvPr/>
        </p:nvSpPr>
        <p:spPr bwMode="auto">
          <a:xfrm rot="20582860">
            <a:off x="1151228" y="229953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305164" y="2222378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730" y="3130688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36789" y="3341125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9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038" y="-109760"/>
            <a:ext cx="8705088" cy="1143000"/>
          </a:xfrm>
        </p:spPr>
        <p:txBody>
          <a:bodyPr/>
          <a:lstStyle/>
          <a:p>
            <a:r>
              <a:rPr lang="en-US" dirty="0" smtClean="0"/>
              <a:t>G Proteins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4260" y="1390087"/>
            <a:ext cx="7666517" cy="1855654"/>
          </a:xfrm>
          <a:noFill/>
        </p:spPr>
        <p:txBody>
          <a:bodyPr>
            <a:noAutofit/>
          </a:bodyPr>
          <a:lstStyle/>
          <a:p>
            <a:r>
              <a:rPr lang="en-US" dirty="0"/>
              <a:t>Bind </a:t>
            </a:r>
            <a:r>
              <a:rPr lang="en-US" u="sng" dirty="0">
                <a:solidFill>
                  <a:srgbClr val="FF0000"/>
                </a:solidFill>
              </a:rPr>
              <a:t>G</a:t>
            </a:r>
            <a:r>
              <a:rPr lang="en-US" dirty="0"/>
              <a:t>uanine nucleotides (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DP and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TP</a:t>
            </a:r>
            <a:r>
              <a:rPr lang="en-US" dirty="0" smtClean="0"/>
              <a:t>)</a:t>
            </a:r>
          </a:p>
          <a:p>
            <a:r>
              <a:rPr lang="en-US" dirty="0"/>
              <a:t>Over 50 family </a:t>
            </a:r>
            <a:r>
              <a:rPr lang="en-US" dirty="0" smtClean="0"/>
              <a:t>members (related proteins)</a:t>
            </a:r>
            <a:endParaRPr lang="en-US" dirty="0"/>
          </a:p>
          <a:p>
            <a:r>
              <a:rPr lang="en-US" dirty="0" smtClean="0"/>
              <a:t>Molecular switches (flip </a:t>
            </a:r>
            <a:r>
              <a:rPr lang="en-US" b="1" dirty="0" smtClean="0">
                <a:solidFill>
                  <a:srgbClr val="008000"/>
                </a:solidFill>
              </a:rPr>
              <a:t>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 descr="light-swit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6" y="944441"/>
            <a:ext cx="7513085" cy="47090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80878" y="1583674"/>
            <a:ext cx="1395313" cy="909434"/>
            <a:chOff x="2680878" y="1583674"/>
            <a:chExt cx="1395313" cy="909434"/>
          </a:xfrm>
        </p:grpSpPr>
        <p:sp>
          <p:nvSpPr>
            <p:cNvPr id="5" name="Oval Callout 4"/>
            <p:cNvSpPr/>
            <p:nvPr/>
          </p:nvSpPr>
          <p:spPr>
            <a:xfrm>
              <a:off x="2680878" y="1583674"/>
              <a:ext cx="1395313" cy="909434"/>
            </a:xfrm>
            <a:prstGeom prst="wedgeEllipseCallou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0623" y="1662071"/>
              <a:ext cx="11356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8000"/>
                  </a:solidFill>
                </a:rPr>
                <a:t>GTP</a:t>
              </a:r>
              <a:endParaRPr lang="en-US" sz="4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37017" y="3774462"/>
            <a:ext cx="1395313" cy="909434"/>
            <a:chOff x="6737017" y="3774462"/>
            <a:chExt cx="1395313" cy="909434"/>
          </a:xfrm>
        </p:grpSpPr>
        <p:sp>
          <p:nvSpPr>
            <p:cNvPr id="6" name="Oval Callout 5"/>
            <p:cNvSpPr/>
            <p:nvPr/>
          </p:nvSpPr>
          <p:spPr>
            <a:xfrm>
              <a:off x="6737017" y="3774462"/>
              <a:ext cx="1395313" cy="909434"/>
            </a:xfrm>
            <a:prstGeom prst="wedgeEllipseCallou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5406" y="3837179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GDP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4" y="961374"/>
            <a:ext cx="3448275" cy="166776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20" y="3849624"/>
            <a:ext cx="3324123" cy="187174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7957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nrc3151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330200"/>
            <a:ext cx="790222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25674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285" y="0"/>
            <a:ext cx="7858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All signaling pathways require a </a:t>
            </a:r>
            <a:r>
              <a:rPr lang="en-US" sz="3200" i="1" dirty="0" smtClean="0">
                <a:solidFill>
                  <a:schemeClr val="bg1"/>
                </a:solidFill>
              </a:rPr>
              <a:t>light switch …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lide_3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8" r="66163"/>
          <a:stretch/>
        </p:blipFill>
        <p:spPr bwMode="auto">
          <a:xfrm>
            <a:off x="878617" y="1360639"/>
            <a:ext cx="2750253" cy="53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slide_3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57723"/>
          <a:stretch/>
        </p:blipFill>
        <p:spPr bwMode="auto">
          <a:xfrm>
            <a:off x="3605862" y="3719080"/>
            <a:ext cx="5519709" cy="30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849" y="332603"/>
            <a:ext cx="80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G-proteins get permanently activated (ON) ?</a:t>
            </a:r>
            <a:endParaRPr lang="en-US" sz="2800" dirty="0"/>
          </a:p>
        </p:txBody>
      </p:sp>
      <p:pic>
        <p:nvPicPr>
          <p:cNvPr id="4" name="Picture 3" descr="smo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59" y="1508879"/>
            <a:ext cx="3759127" cy="375912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03726" y="1995601"/>
            <a:ext cx="4356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Mutation in </a:t>
            </a:r>
            <a:r>
              <a:rPr lang="en-US" sz="2800" dirty="0" err="1" smtClean="0">
                <a:solidFill>
                  <a:srgbClr val="FF0000"/>
                </a:solidFill>
              </a:rPr>
              <a:t>Ras</a:t>
            </a:r>
            <a:r>
              <a:rPr lang="en-US" sz="2800" dirty="0" smtClean="0">
                <a:solidFill>
                  <a:srgbClr val="FF0000"/>
                </a:solidFill>
              </a:rPr>
              <a:t> gene (DNA)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results in a protein in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the ON position FOREVER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25674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285" y="0"/>
            <a:ext cx="82262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Ras</a:t>
            </a:r>
            <a:r>
              <a:rPr lang="en-US" sz="3200" dirty="0" smtClean="0">
                <a:solidFill>
                  <a:schemeClr val="bg1"/>
                </a:solidFill>
              </a:rPr>
              <a:t> mutations are prevalent in deadly cancers</a:t>
            </a:r>
            <a:r>
              <a:rPr lang="en-US" sz="3200" i="1" dirty="0" smtClean="0">
                <a:solidFill>
                  <a:schemeClr val="bg1"/>
                </a:solidFill>
              </a:rPr>
              <a:t>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green 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43" y="3859959"/>
            <a:ext cx="2505200" cy="294729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3981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Receptors</a:t>
            </a:r>
          </a:p>
          <a:p>
            <a:r>
              <a:rPr lang="en-US" dirty="0" smtClean="0"/>
              <a:t>G Proteins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Protein Kinases</a:t>
            </a:r>
          </a:p>
          <a:p>
            <a:r>
              <a:rPr lang="en-US" dirty="0" smtClean="0"/>
              <a:t>Transcription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Signaling molecules (runners in the relay)</a:t>
            </a:r>
            <a:endParaRPr lang="en-US" sz="4000" dirty="0"/>
          </a:p>
        </p:txBody>
      </p:sp>
      <p:pic>
        <p:nvPicPr>
          <p:cNvPr id="7" name="Picture 6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3" y="3938878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4975" y="4502254"/>
            <a:ext cx="4962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Proteins that pass the signal…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193939" y="2267733"/>
            <a:ext cx="476231" cy="74185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2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5360" y="1069849"/>
            <a:ext cx="9525788" cy="4561114"/>
          </a:xfrm>
        </p:spPr>
        <p:txBody>
          <a:bodyPr/>
          <a:lstStyle/>
          <a:p>
            <a:r>
              <a:rPr lang="en-US" dirty="0" smtClean="0"/>
              <a:t>Enzymes (proteins that speed up chemical reactions)</a:t>
            </a:r>
          </a:p>
          <a:p>
            <a:r>
              <a:rPr lang="en-US" dirty="0" smtClean="0"/>
              <a:t>Add phosphate to other proteins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47868"/>
            <a:ext cx="8705088" cy="1143000"/>
          </a:xfrm>
        </p:spPr>
        <p:txBody>
          <a:bodyPr/>
          <a:lstStyle/>
          <a:p>
            <a:r>
              <a:rPr lang="en-US" dirty="0" smtClean="0"/>
              <a:t>Protein kinases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41232" y="2524740"/>
            <a:ext cx="5065300" cy="3068998"/>
            <a:chOff x="1663231" y="2388678"/>
            <a:chExt cx="5065300" cy="3068998"/>
          </a:xfrm>
        </p:grpSpPr>
        <p:pic>
          <p:nvPicPr>
            <p:cNvPr id="4" name="Picture 3" descr="kinase rx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7" b="5958"/>
            <a:stretch/>
          </p:blipFill>
          <p:spPr>
            <a:xfrm>
              <a:off x="2026250" y="2388678"/>
              <a:ext cx="4702281" cy="30689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63231" y="4716885"/>
              <a:ext cx="960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ATP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90895" y="4188964"/>
              <a:ext cx="1074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ADP</a:t>
              </a:r>
              <a:endParaRPr lang="en-US" sz="36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963572" y="4883185"/>
            <a:ext cx="1073541" cy="8012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5633" y="2525961"/>
            <a:ext cx="1073541" cy="8012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kinase chemistr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1" y="1107881"/>
            <a:ext cx="7895413" cy="406254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62886" y="272128"/>
            <a:ext cx="582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Protein Kinase Chemistry 101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528" y="4595932"/>
            <a:ext cx="4942379" cy="181588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Change shape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Change activity (flip ON or OFF)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Change location inside cell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/>
              <a:t>Change binding to partners</a:t>
            </a:r>
          </a:p>
        </p:txBody>
      </p:sp>
      <p:sp>
        <p:nvSpPr>
          <p:cNvPr id="39" name="Oval 38"/>
          <p:cNvSpPr/>
          <p:nvPr/>
        </p:nvSpPr>
        <p:spPr>
          <a:xfrm>
            <a:off x="1632994" y="3567899"/>
            <a:ext cx="1814436" cy="771029"/>
          </a:xfrm>
          <a:prstGeom prst="ellipse">
            <a:avLst/>
          </a:prstGeom>
          <a:gradFill flip="none" rotWithShape="1">
            <a:gsLst>
              <a:gs pos="0">
                <a:srgbClr val="3EBBBE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72686" y="3523763"/>
            <a:ext cx="1814436" cy="771029"/>
          </a:xfrm>
          <a:prstGeom prst="ellipse">
            <a:avLst/>
          </a:prstGeom>
          <a:gradFill flip="none" rotWithShape="1">
            <a:gsLst>
              <a:gs pos="0">
                <a:srgbClr val="3EBBBE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657052" y="2751512"/>
            <a:ext cx="831616" cy="393073"/>
          </a:xfrm>
          <a:prstGeom prst="ellips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93136" y="2675926"/>
            <a:ext cx="60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874" y="-101012"/>
            <a:ext cx="8705088" cy="1143000"/>
          </a:xfrm>
        </p:spPr>
        <p:txBody>
          <a:bodyPr/>
          <a:lstStyle/>
          <a:p>
            <a:r>
              <a:rPr lang="en-US" dirty="0" smtClean="0"/>
              <a:t>Cell Signaling</a:t>
            </a:r>
            <a:endParaRPr lang="en-US" dirty="0"/>
          </a:p>
        </p:txBody>
      </p:sp>
      <p:pic>
        <p:nvPicPr>
          <p:cNvPr id="4" name="Picture 3" descr="traffic 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77" y="1448756"/>
            <a:ext cx="3353646" cy="3945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4277" y="2058356"/>
            <a:ext cx="1252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STOP!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94277" y="3192886"/>
            <a:ext cx="16249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Caution!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94277" y="4327418"/>
            <a:ext cx="937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3057" y="2482015"/>
            <a:ext cx="2814743" cy="193899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Mutations</a:t>
            </a:r>
          </a:p>
          <a:p>
            <a:r>
              <a:rPr lang="en-US" sz="2400" dirty="0" smtClean="0"/>
              <a:t>Gene Amplifications</a:t>
            </a:r>
          </a:p>
          <a:p>
            <a:r>
              <a:rPr lang="en-US" sz="2400" dirty="0" smtClean="0"/>
              <a:t>Gene fusions</a:t>
            </a:r>
          </a:p>
          <a:p>
            <a:r>
              <a:rPr lang="en-US" sz="2400" dirty="0" smtClean="0"/>
              <a:t>Environmental toxins</a:t>
            </a:r>
          </a:p>
          <a:p>
            <a:r>
              <a:rPr lang="en-US" sz="2400" dirty="0" smtClean="0"/>
              <a:t>Carcinogens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68928" y="4617662"/>
            <a:ext cx="2713028" cy="1191788"/>
            <a:chOff x="1168928" y="4617662"/>
            <a:chExt cx="2713028" cy="1191788"/>
          </a:xfrm>
        </p:grpSpPr>
        <p:sp>
          <p:nvSpPr>
            <p:cNvPr id="9" name="Curved Right Arrow 8"/>
            <p:cNvSpPr/>
            <p:nvPr/>
          </p:nvSpPr>
          <p:spPr>
            <a:xfrm rot="18658219">
              <a:off x="2597624" y="4401243"/>
              <a:ext cx="1067913" cy="1500751"/>
            </a:xfrm>
            <a:prstGeom prst="curvedRight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8928" y="4978453"/>
              <a:ext cx="15950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Gain of </a:t>
              </a:r>
            </a:p>
            <a:p>
              <a:pPr algn="ctr"/>
              <a:r>
                <a:rPr lang="en-US" sz="2400" dirty="0" smtClean="0"/>
                <a:t>Oncogenes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6757" y="1038983"/>
            <a:ext cx="3139748" cy="1200328"/>
            <a:chOff x="966757" y="1038983"/>
            <a:chExt cx="3139748" cy="1200328"/>
          </a:xfrm>
        </p:grpSpPr>
        <p:sp>
          <p:nvSpPr>
            <p:cNvPr id="10" name="Curved Right Arrow 9"/>
            <p:cNvSpPr/>
            <p:nvPr/>
          </p:nvSpPr>
          <p:spPr>
            <a:xfrm rot="14248700" flipH="1">
              <a:off x="2822173" y="917201"/>
              <a:ext cx="1067913" cy="1500751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6757" y="1038983"/>
              <a:ext cx="195438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Loss of Tumor </a:t>
              </a:r>
            </a:p>
            <a:p>
              <a:pPr algn="ctr"/>
              <a:r>
                <a:rPr lang="en-US" sz="2400" dirty="0" smtClean="0"/>
                <a:t>Suppressor</a:t>
              </a:r>
            </a:p>
            <a:p>
              <a:pPr algn="ctr"/>
              <a:r>
                <a:rPr lang="en-US" sz="2400" dirty="0" smtClean="0"/>
                <a:t>Genes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672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68" y="393074"/>
            <a:ext cx="8478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Protein kinase </a:t>
            </a:r>
            <a:r>
              <a:rPr lang="en-US" sz="3600" dirty="0">
                <a:solidFill>
                  <a:srgbClr val="FFFFFF"/>
                </a:solidFill>
              </a:rPr>
              <a:t>c</a:t>
            </a:r>
            <a:r>
              <a:rPr lang="en-US" sz="3600" dirty="0" smtClean="0">
                <a:solidFill>
                  <a:srgbClr val="FFFFFF"/>
                </a:solidFill>
              </a:rPr>
              <a:t>ascades relay the signal: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  The signal (baton) moves deeper into the cell</a:t>
            </a:r>
            <a:r>
              <a:rPr lang="en-US" sz="3200" i="1" dirty="0" smtClean="0">
                <a:solidFill>
                  <a:srgbClr val="FFFFFF"/>
                </a:solidFill>
              </a:rPr>
              <a:t>…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99595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82440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86809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69726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rot="3752430">
            <a:off x="3073648" y="5317937"/>
            <a:ext cx="67162" cy="460903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208787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201072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91903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312947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7543" y="3884846"/>
            <a:ext cx="1254984" cy="756452"/>
            <a:chOff x="5080423" y="4111616"/>
            <a:chExt cx="1254984" cy="756452"/>
          </a:xfrm>
        </p:grpSpPr>
        <p:sp>
          <p:nvSpPr>
            <p:cNvPr id="2" name="Oval 1"/>
            <p:cNvSpPr/>
            <p:nvPr/>
          </p:nvSpPr>
          <p:spPr>
            <a:xfrm rot="630946">
              <a:off x="5080423" y="4127276"/>
              <a:ext cx="1254984" cy="740792"/>
            </a:xfrm>
            <a:prstGeom prst="ellipse">
              <a:avLst/>
            </a:prstGeom>
            <a:solidFill>
              <a:srgbClr val="342C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604608">
              <a:off x="5338080" y="4111616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18571" y="4265233"/>
            <a:ext cx="1254984" cy="756451"/>
            <a:chOff x="4296571" y="4537357"/>
            <a:chExt cx="1254984" cy="756451"/>
          </a:xfrm>
        </p:grpSpPr>
        <p:sp>
          <p:nvSpPr>
            <p:cNvPr id="25" name="Oval 24"/>
            <p:cNvSpPr/>
            <p:nvPr/>
          </p:nvSpPr>
          <p:spPr>
            <a:xfrm rot="630946">
              <a:off x="4296571" y="4553016"/>
              <a:ext cx="1254984" cy="740792"/>
            </a:xfrm>
            <a:prstGeom prst="ellipse">
              <a:avLst/>
            </a:prstGeom>
            <a:solidFill>
              <a:srgbClr val="5872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04608">
              <a:off x="4554228" y="453735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PK</a:t>
              </a:r>
              <a:endParaRPr lang="en-US" sz="4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36971" y="4732671"/>
            <a:ext cx="1254984" cy="756451"/>
            <a:chOff x="3675451" y="5065267"/>
            <a:chExt cx="1254984" cy="756451"/>
          </a:xfrm>
        </p:grpSpPr>
        <p:sp>
          <p:nvSpPr>
            <p:cNvPr id="23" name="Oval 22"/>
            <p:cNvSpPr/>
            <p:nvPr/>
          </p:nvSpPr>
          <p:spPr>
            <a:xfrm rot="630946">
              <a:off x="3675451" y="5080926"/>
              <a:ext cx="1254984" cy="740792"/>
            </a:xfrm>
            <a:prstGeom prst="ellipse">
              <a:avLst/>
            </a:prstGeom>
            <a:solidFill>
              <a:srgbClr val="8497FF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604608">
              <a:off x="3933108" y="506526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Curved Left Arrow 29"/>
          <p:cNvSpPr/>
          <p:nvPr/>
        </p:nvSpPr>
        <p:spPr>
          <a:xfrm rot="14209542" flipV="1">
            <a:off x="4161586" y="3462264"/>
            <a:ext cx="476231" cy="74185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4069654" flipV="1">
            <a:off x="3195106" y="4007732"/>
            <a:ext cx="476231" cy="74185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42280" y="3991212"/>
            <a:ext cx="2706531" cy="1209457"/>
            <a:chOff x="1935400" y="4202864"/>
            <a:chExt cx="2706531" cy="1209457"/>
          </a:xfrm>
        </p:grpSpPr>
        <p:sp>
          <p:nvSpPr>
            <p:cNvPr id="32" name="TextBox 31"/>
            <p:cNvSpPr txBox="1"/>
            <p:nvPr/>
          </p:nvSpPr>
          <p:spPr>
            <a:xfrm>
              <a:off x="1935400" y="4369164"/>
              <a:ext cx="1310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FFFF00"/>
                  </a:solidFill>
                </a:rPr>
                <a:t>drugs</a:t>
              </a:r>
              <a:endParaRPr lang="en-US" sz="4000" i="1" dirty="0">
                <a:solidFill>
                  <a:srgbClr val="FFFF00"/>
                </a:solidFill>
              </a:endParaRPr>
            </a:p>
          </p:txBody>
        </p:sp>
        <p:sp>
          <p:nvSpPr>
            <p:cNvPr id="33" name="&quot;No&quot; Symbol 32"/>
            <p:cNvSpPr/>
            <p:nvPr/>
          </p:nvSpPr>
          <p:spPr>
            <a:xfrm>
              <a:off x="3220623" y="4202864"/>
              <a:ext cx="1421308" cy="1209457"/>
            </a:xfrm>
            <a:prstGeom prst="noSmoking">
              <a:avLst/>
            </a:prstGeom>
            <a:solidFill>
              <a:srgbClr val="FF0000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34" descr="passing sig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57" y="4805137"/>
            <a:ext cx="3050521" cy="2022628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634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25674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285" y="0"/>
            <a:ext cx="6316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There are 100s of Protein Kinases</a:t>
            </a:r>
            <a:r>
              <a:rPr lang="en-US" sz="3200" i="1" dirty="0" smtClean="0">
                <a:solidFill>
                  <a:schemeClr val="bg1"/>
                </a:solidFill>
              </a:rPr>
              <a:t>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green 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0" y="3910706"/>
            <a:ext cx="2505200" cy="294729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0655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468" y="0"/>
            <a:ext cx="8705088" cy="1143000"/>
          </a:xfrm>
        </p:spPr>
        <p:txBody>
          <a:bodyPr/>
          <a:lstStyle/>
          <a:p>
            <a:r>
              <a:rPr lang="en-US" i="1" dirty="0" smtClean="0"/>
              <a:t>Signals are very rapid…</a:t>
            </a:r>
            <a:endParaRPr lang="en-US" i="1" dirty="0"/>
          </a:p>
        </p:txBody>
      </p:sp>
      <p:pic>
        <p:nvPicPr>
          <p:cNvPr id="4" name="Picture 3" descr="fast into nucle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1223434"/>
            <a:ext cx="6409266" cy="4470729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857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68" y="393074"/>
            <a:ext cx="78778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Protein kinase </a:t>
            </a:r>
            <a:r>
              <a:rPr lang="en-US" sz="3600" dirty="0">
                <a:solidFill>
                  <a:srgbClr val="FFFFFF"/>
                </a:solidFill>
              </a:rPr>
              <a:t>c</a:t>
            </a:r>
            <a:r>
              <a:rPr lang="en-US" sz="3600" dirty="0" smtClean="0">
                <a:solidFill>
                  <a:srgbClr val="FFFFFF"/>
                </a:solidFill>
              </a:rPr>
              <a:t>ascades relay the signal: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  The signal (baton) moves into the nucleus</a:t>
            </a:r>
            <a:r>
              <a:rPr lang="en-US" sz="3200" i="1" dirty="0" smtClean="0">
                <a:solidFill>
                  <a:srgbClr val="FFFFFF"/>
                </a:solidFill>
              </a:rPr>
              <a:t>…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99595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82440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86809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69726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rot="3752430">
            <a:off x="2982928" y="5196993"/>
            <a:ext cx="67162" cy="460903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208787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201072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91903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312947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7543" y="3884846"/>
            <a:ext cx="1254984" cy="756452"/>
            <a:chOff x="5080423" y="4111616"/>
            <a:chExt cx="1254984" cy="756452"/>
          </a:xfrm>
        </p:grpSpPr>
        <p:sp>
          <p:nvSpPr>
            <p:cNvPr id="2" name="Oval 1"/>
            <p:cNvSpPr/>
            <p:nvPr/>
          </p:nvSpPr>
          <p:spPr>
            <a:xfrm rot="630946">
              <a:off x="5080423" y="4127276"/>
              <a:ext cx="1254984" cy="740792"/>
            </a:xfrm>
            <a:prstGeom prst="ellipse">
              <a:avLst/>
            </a:prstGeom>
            <a:solidFill>
              <a:srgbClr val="342C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604608">
              <a:off x="5338080" y="4111616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18571" y="4265233"/>
            <a:ext cx="1254984" cy="756451"/>
            <a:chOff x="4296571" y="4537357"/>
            <a:chExt cx="1254984" cy="756451"/>
          </a:xfrm>
        </p:grpSpPr>
        <p:sp>
          <p:nvSpPr>
            <p:cNvPr id="25" name="Oval 24"/>
            <p:cNvSpPr/>
            <p:nvPr/>
          </p:nvSpPr>
          <p:spPr>
            <a:xfrm rot="630946">
              <a:off x="4296571" y="4553016"/>
              <a:ext cx="1254984" cy="740792"/>
            </a:xfrm>
            <a:prstGeom prst="ellipse">
              <a:avLst/>
            </a:prstGeom>
            <a:solidFill>
              <a:srgbClr val="5872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04608">
              <a:off x="4554228" y="453735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PK</a:t>
              </a:r>
              <a:endParaRPr lang="en-US" sz="4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36971" y="4732671"/>
            <a:ext cx="1254984" cy="756451"/>
            <a:chOff x="3675451" y="5065267"/>
            <a:chExt cx="1254984" cy="756451"/>
          </a:xfrm>
        </p:grpSpPr>
        <p:sp>
          <p:nvSpPr>
            <p:cNvPr id="23" name="Oval 22"/>
            <p:cNvSpPr/>
            <p:nvPr/>
          </p:nvSpPr>
          <p:spPr>
            <a:xfrm rot="630946">
              <a:off x="3675451" y="5080926"/>
              <a:ext cx="1254984" cy="740792"/>
            </a:xfrm>
            <a:prstGeom prst="ellipse">
              <a:avLst/>
            </a:prstGeom>
            <a:solidFill>
              <a:srgbClr val="8497FF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604608">
              <a:off x="3933108" y="506526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427" y="4657212"/>
            <a:ext cx="3403600" cy="2706687"/>
            <a:chOff x="594427" y="4657212"/>
            <a:chExt cx="3403600" cy="2706687"/>
          </a:xfrm>
        </p:grpSpPr>
        <p:sp>
          <p:nvSpPr>
            <p:cNvPr id="36" name="Arc 20"/>
            <p:cNvSpPr>
              <a:spLocks/>
            </p:cNvSpPr>
            <p:nvPr/>
          </p:nvSpPr>
          <p:spPr bwMode="auto">
            <a:xfrm rot="18784623">
              <a:off x="942883" y="4308756"/>
              <a:ext cx="2706687" cy="340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1465622" y="5946207"/>
              <a:ext cx="169369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dirty="0" smtClean="0">
                  <a:solidFill>
                    <a:srgbClr val="FFFF00"/>
                  </a:solidFill>
                  <a:latin typeface="Arial"/>
                </a:rPr>
                <a:t>(</a:t>
              </a:r>
              <a:r>
                <a:rPr lang="en-US" sz="3200" dirty="0" smtClean="0">
                  <a:solidFill>
                    <a:srgbClr val="FFFF00"/>
                  </a:solidFill>
                </a:rPr>
                <a:t>nucleus</a:t>
              </a:r>
              <a:r>
                <a:rPr lang="en-US" sz="3200" dirty="0" smtClean="0">
                  <a:solidFill>
                    <a:srgbClr val="FFFF00"/>
                  </a:solidFill>
                  <a:latin typeface="Arial"/>
                </a:rPr>
                <a:t>)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1296570" y="5324147"/>
              <a:ext cx="2047874" cy="76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55DE"/>
                  </a:solidFill>
                </a:rPr>
                <a:t>decision</a:t>
              </a:r>
            </a:p>
          </p:txBody>
        </p:sp>
      </p:grpSp>
      <p:sp>
        <p:nvSpPr>
          <p:cNvPr id="41" name="Arc 20"/>
          <p:cNvSpPr>
            <a:spLocks/>
          </p:cNvSpPr>
          <p:nvPr/>
        </p:nvSpPr>
        <p:spPr bwMode="auto">
          <a:xfrm rot="18784623">
            <a:off x="928963" y="438556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29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Receptors</a:t>
            </a:r>
          </a:p>
          <a:p>
            <a:r>
              <a:rPr lang="en-US" dirty="0" smtClean="0"/>
              <a:t>G Proteins</a:t>
            </a:r>
          </a:p>
          <a:p>
            <a:r>
              <a:rPr lang="en-US" dirty="0" smtClean="0"/>
              <a:t>Protein Kinases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Transcription Factors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Signaling molecules (runners in the relay)</a:t>
            </a:r>
            <a:endParaRPr lang="en-US" sz="4000" dirty="0"/>
          </a:p>
        </p:txBody>
      </p:sp>
      <p:pic>
        <p:nvPicPr>
          <p:cNvPr id="7" name="Picture 6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3" y="3938878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4975" y="4502254"/>
            <a:ext cx="4962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Proteins that pass the signal…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4116259" y="2842217"/>
            <a:ext cx="476231" cy="74185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rgbClr val="00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t="-49" r="32198" b="49"/>
          <a:stretch>
            <a:fillRect/>
          </a:stretch>
        </p:blipFill>
        <p:spPr bwMode="auto">
          <a:xfrm rot="-10800000">
            <a:off x="426144" y="1440922"/>
            <a:ext cx="2255837" cy="4787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29414" y="328988"/>
            <a:ext cx="4606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Transcription Factors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65984" y="1413940"/>
            <a:ext cx="62969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55DE"/>
                </a:solidFill>
              </a:rPr>
              <a:t>Genes are regulated by proteins </a:t>
            </a:r>
            <a:r>
              <a:rPr lang="en-US" sz="3200" dirty="0" smtClean="0">
                <a:solidFill>
                  <a:srgbClr val="FF55DE"/>
                </a:solidFill>
              </a:rPr>
              <a:t>called </a:t>
            </a:r>
            <a:r>
              <a:rPr lang="ja-JP" altLang="en-US" sz="3200" dirty="0" smtClean="0">
                <a:solidFill>
                  <a:srgbClr val="FF55DE"/>
                </a:solidFill>
              </a:rPr>
              <a:t>“</a:t>
            </a:r>
            <a:r>
              <a:rPr lang="en-US" sz="3200" dirty="0">
                <a:solidFill>
                  <a:srgbClr val="FF55DE"/>
                </a:solidFill>
              </a:rPr>
              <a:t>transcription factors</a:t>
            </a:r>
            <a:r>
              <a:rPr lang="ja-JP" altLang="en-US" sz="3200" dirty="0">
                <a:solidFill>
                  <a:srgbClr val="FF55DE"/>
                </a:solidFill>
              </a:rPr>
              <a:t>”</a:t>
            </a:r>
            <a:r>
              <a:rPr lang="en-US" sz="3200" dirty="0">
                <a:solidFill>
                  <a:srgbClr val="FF55DE"/>
                </a:solidFill>
              </a:rPr>
              <a:t> that interact </a:t>
            </a:r>
            <a:r>
              <a:rPr lang="en-US" sz="3200" dirty="0" smtClean="0">
                <a:solidFill>
                  <a:srgbClr val="FF55DE"/>
                </a:solidFill>
              </a:rPr>
              <a:t>directly with </a:t>
            </a:r>
            <a:r>
              <a:rPr lang="en-US" sz="3200" dirty="0">
                <a:solidFill>
                  <a:srgbClr val="FF55DE"/>
                </a:solidFill>
              </a:rPr>
              <a:t>DNA to turn genes </a:t>
            </a:r>
            <a:r>
              <a:rPr lang="en-US" sz="3200" dirty="0" smtClean="0">
                <a:solidFill>
                  <a:srgbClr val="FF55DE"/>
                </a:solidFill>
              </a:rPr>
              <a:t>ON </a:t>
            </a:r>
            <a:r>
              <a:rPr lang="en-US" sz="3200" dirty="0">
                <a:solidFill>
                  <a:srgbClr val="FF55DE"/>
                </a:solidFill>
              </a:rPr>
              <a:t>or </a:t>
            </a:r>
            <a:r>
              <a:rPr lang="en-US" sz="3200" dirty="0" smtClean="0">
                <a:solidFill>
                  <a:srgbClr val="FF55DE"/>
                </a:solidFill>
              </a:rPr>
              <a:t>OFF (to create </a:t>
            </a:r>
            <a:r>
              <a:rPr lang="en-US" sz="3200" dirty="0">
                <a:solidFill>
                  <a:srgbClr val="FF55DE"/>
                </a:solidFill>
              </a:rPr>
              <a:t>a protein product or not). </a:t>
            </a:r>
            <a:endParaRPr lang="en-US" sz="3200" dirty="0" smtClean="0">
              <a:solidFill>
                <a:srgbClr val="FF55DE"/>
              </a:solidFill>
            </a:endParaRPr>
          </a:p>
          <a:p>
            <a:endParaRPr lang="en-US" sz="3200" dirty="0">
              <a:solidFill>
                <a:srgbClr val="FF55DE"/>
              </a:solidFill>
            </a:endParaRPr>
          </a:p>
          <a:p>
            <a:r>
              <a:rPr lang="en-US" sz="3200" dirty="0" smtClean="0">
                <a:solidFill>
                  <a:srgbClr val="FF55DE"/>
                </a:solidFill>
              </a:rPr>
              <a:t>Transcription factors are proteins </a:t>
            </a:r>
          </a:p>
          <a:p>
            <a:r>
              <a:rPr lang="en-US" sz="3200" dirty="0">
                <a:solidFill>
                  <a:srgbClr val="FF55DE"/>
                </a:solidFill>
              </a:rPr>
              <a:t>t</a:t>
            </a:r>
            <a:r>
              <a:rPr lang="en-US" sz="3200" dirty="0" smtClean="0">
                <a:solidFill>
                  <a:srgbClr val="FF55DE"/>
                </a:solidFill>
              </a:rPr>
              <a:t>hat regulate </a:t>
            </a:r>
            <a:r>
              <a:rPr lang="en-US" sz="3200" dirty="0" smtClean="0">
                <a:solidFill>
                  <a:srgbClr val="FFFF00"/>
                </a:solidFill>
              </a:rPr>
              <a:t>epigenetic</a:t>
            </a:r>
            <a:r>
              <a:rPr lang="en-US" sz="3200" dirty="0" smtClean="0">
                <a:solidFill>
                  <a:srgbClr val="FF55DE"/>
                </a:solidFill>
              </a:rPr>
              <a:t> events on DNA</a:t>
            </a:r>
            <a:endParaRPr lang="en-US" sz="3200" dirty="0">
              <a:solidFill>
                <a:srgbClr val="FF55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66"/>
            </a:gs>
            <a:gs pos="100000">
              <a:srgbClr val="00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9" y="1120134"/>
            <a:ext cx="4302626" cy="545505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767" y="272128"/>
            <a:ext cx="75011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Transcription factors contact (bind) DNA…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524" y="2358441"/>
            <a:ext cx="4172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Four p53 proteins on DNA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(turn ON genes)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 for tonight…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31" y="1480224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What is “cell signaling” 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cells interpret signals 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5" descr="passing sig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2" y="3982159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282289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17602"/>
            <a:ext cx="8636000" cy="609600"/>
          </a:xfrm>
        </p:spPr>
        <p:txBody>
          <a:bodyPr>
            <a:noAutofit/>
          </a:bodyPr>
          <a:lstStyle/>
          <a:p>
            <a:pPr marL="520700" indent="-282575">
              <a:lnSpc>
                <a:spcPct val="90000"/>
              </a:lnSpc>
            </a:pPr>
            <a:r>
              <a:rPr lang="en-US" sz="2800" dirty="0"/>
              <a:t>Biochemical information storage and retrieval system (a cell’s hard drive</a:t>
            </a:r>
            <a:r>
              <a:rPr lang="en-US" sz="2800" dirty="0" smtClean="0"/>
              <a:t>).</a:t>
            </a:r>
            <a:endParaRPr lang="en-US" sz="2800" dirty="0"/>
          </a:p>
          <a:p>
            <a:pPr marL="520700" indent="-282575">
              <a:lnSpc>
                <a:spcPct val="90000"/>
              </a:lnSpc>
            </a:pPr>
            <a:r>
              <a:rPr lang="en-US" sz="2800" dirty="0"/>
              <a:t>Contains only 4 different components (A, C, G, and T) linked in two </a:t>
            </a:r>
            <a:r>
              <a:rPr lang="en-US" sz="2800" dirty="0" smtClean="0"/>
              <a:t>anti-parallel strands.</a:t>
            </a:r>
            <a:endParaRPr lang="en-US" sz="2800" dirty="0"/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What is DNA?</a:t>
            </a: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89" y="2961221"/>
            <a:ext cx="4546421" cy="267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04800" y="3505200"/>
            <a:ext cx="5029200" cy="2170331"/>
            <a:chOff x="304800" y="3505200"/>
            <a:chExt cx="5029200" cy="2170331"/>
          </a:xfrm>
        </p:grpSpPr>
        <p:sp>
          <p:nvSpPr>
            <p:cNvPr id="2" name="Rectangle 1"/>
            <p:cNvSpPr/>
            <p:nvPr/>
          </p:nvSpPr>
          <p:spPr>
            <a:xfrm>
              <a:off x="304800" y="5029200"/>
              <a:ext cx="502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187534"/>
                  </a:solidFill>
                </a:rPr>
                <a:t>Section of DNA (like a computer file</a:t>
              </a:r>
              <a:r>
                <a:rPr lang="en-US" sz="1600" b="1" i="1" dirty="0">
                  <a:solidFill>
                    <a:srgbClr val="187534"/>
                  </a:solidFill>
                </a:rPr>
                <a:t>)</a:t>
              </a:r>
              <a:endParaRPr lang="en-US" sz="1800" dirty="0">
                <a:solidFill>
                  <a:srgbClr val="187534"/>
                </a:solidFill>
              </a:endParaRPr>
            </a:p>
            <a:p>
              <a:r>
                <a:rPr lang="en-US" sz="1800" b="1" i="1" dirty="0" smtClean="0">
                  <a:solidFill>
                    <a:srgbClr val="187534"/>
                  </a:solidFill>
                </a:rPr>
                <a:t>that </a:t>
              </a:r>
              <a:r>
                <a:rPr lang="en-US" sz="1800" b="1" i="1" dirty="0">
                  <a:solidFill>
                    <a:srgbClr val="187534"/>
                  </a:solidFill>
                </a:rPr>
                <a:t>has information </a:t>
              </a:r>
              <a:r>
                <a:rPr lang="en-US" sz="1800" b="1" i="1" dirty="0" smtClean="0">
                  <a:solidFill>
                    <a:srgbClr val="187534"/>
                  </a:solidFill>
                </a:rPr>
                <a:t>for </a:t>
              </a:r>
              <a:r>
                <a:rPr lang="en-US" sz="1800" b="1" i="1" dirty="0">
                  <a:solidFill>
                    <a:srgbClr val="187534"/>
                  </a:solidFill>
                </a:rPr>
                <a:t>a particular </a:t>
              </a:r>
              <a:r>
                <a:rPr lang="en-US" sz="1800" b="1" i="1" dirty="0" smtClean="0">
                  <a:solidFill>
                    <a:srgbClr val="187534"/>
                  </a:solidFill>
                </a:rPr>
                <a:t>protein.</a:t>
              </a:r>
              <a:endParaRPr lang="en-US" sz="1800" dirty="0">
                <a:solidFill>
                  <a:srgbClr val="187534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10000" y="3505200"/>
              <a:ext cx="914400" cy="15240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6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900" dirty="0" smtClean="0">
                <a:solidFill>
                  <a:schemeClr val="bg1"/>
                </a:solidFill>
                <a:latin typeface="Courier" charset="0"/>
              </a:rPr>
              <a:t>TCCCAGGGGATTCAAGAGATTGATCTGACACTAAAACCTCCTTTCTAGGGACTAGCTTACTGGTAATGAATACAACATGCAAGCTTACCAAAGAGGGAGCTAACCTGCAATCCTATTCACATAAATAATGCTTAACTGGCATCAAGATAGATGGCTCAGGGTTATGAGTTCCCATTGTTCTTGAAGATACCTGGGTTACATCCCTAGAACCCAATGTGTGGCTCCCAACTCTTCATAACTCCAATACTAAGATACACATGATTTACAGTCATTTTGTAGGCAAAAATATGCGAAAAATATATGAATCTAACTTTAAAGAAACTGAATAGCAGATAAATGTTAGTAAGATAATGGAGAGAATAAAAACTCTGTAAGTGGAATATCTTGGTTTCTCCATCTATAGTAATTGAGAGTTTGCTGAGTATAGTAGCCTGGACTGGCATTTGTGTTCTCTTAGGGTCTATATGACATCTGCCCAGAATCGTCTGGCTTTCATACTCTCTGGTGAGAAGTCTGGTGTAATTCCAATAGGTCCACCTTTATATGTTACTTGACCCTTTTCCCTTACTGCTTTGCTATTCTTTCTTGTTTTATGAATTTGGTATTTTGATTATTATGTGATGGGAGGAATTTCATTTCTGGTCCAATCTATTTGGTGTTCTGTAGGCTTCTTGTATTTTCATGGGCATCTCTTTTTTTAGGTTAGGGAAGTTTTCTTCTATAACTTTGTTGAAGATATTTACTGGCCTTTTAAGTTGGGAATCTTCACTCTCATCTATACCATTATCTGTGGGGAATTGCAGGCTGGTATCCAGTCGAGCTGAGGTCTGAACCCCAATGGTCATAATTCACCTACATGACAAGGTAAGCACTCCCTCAGGCTCCTGAAACTCTGGCCCCTGCCTAAGTTACTGCCCACCACAGCCCCCACTAGAAAAGCATGGTCAGTAGTCATGTAAGCAATGGCCCAAGCTTCTGACCTTCAGGCTAAACTCCTCCCCAGTTACCTAGCAACAGTGAAGACCATAAAAAGGGGTGCTCAGCCCCCACCTCACTCTCTTACTCTCCGCTCTTACATCTTACCCCTCACTCTCACCCTCTCTCTCCCCTTCTCTCCCCTTTTTGTCTTCTCTCTCCTCTTCCCTTTCTCTTGTCGTCTCCTCTCCTCACCTCTCCTCCTCTTCTCTCTCTCTCTCTCTCTCTCTCTCTCTCTCTCTCTCTTTCTCTCTCTCTCTCCTACCTTCTCGGCATTTCTATGATAAAGCTCTTAAACCATAGACAGTCTCTGCTCCTTCAAGGCCCGCTGCACACTCTGGTTGGTGTTGGGAACTTCTTCCCCCATTCCCTCTCTCCCACAACCCTGGGGCTCTAGCAAGGTAGCTCTGGGGGGGTGTCCCTGGTTGGGGGCTGCTCCTTTCTTCACTCCCCCCAACCCCCGCCGCCTCGTGGGTCAGGCATGCTCACCCGGGGCCGAGTGGAAAAGCTCTTGGCAGTCTCCCCGCATCCACTTGCCCAGAGTACAGGAACTCTGGCTGGACATGGCATATTTTTCCTCCCAACTTTTCTGCAGCCCCCATCCCCCCACTTTATTTTGTTCCCAGTAATTATCCGTAGGTTTCATCTTCTCGTTGTGTCCTGGATTTCCTGGATGTTTTGGGTTAGAAGCATTTTGCATTTTCTTTGACTGATGTGCCAATGTTTTCTATGGTAGCTTTTGCACCTAAGATTCTCTCTTCTATCTCTTGTATTTTGTTGATGATGCTTGCATCTATGACTCCTGGTCTCTTTCCTAGGTTTTCTAATTCCAGGGTTGTCTCCCTTTGTGATTTCTTTATTGTTTCCATTTCCAGTTTTATAACCTGGATGGTTTTGTTCAATTACTTCTGTTTAGTTGTGTTTTCCTGTAATTCTTTAAGGGACTTTTGTGTTTCCTCTTTAAGGGCTTCTAGCTGTTTACCTGTGTTCTCCTGTATTTCTTTAAGGGAGCTATTTATATCCTTCTTGAAGCCCTCTATCATCCTCATGAGATGTGATTTTAAAACAGTCTTGCTTTTCTGGTTTGTAGGGGGTAGCCAGGGCTTGCTGGGGTAGGAGAACTGGGTTCTGATGATGCCAAGTTGTCTTGGTTTCTTGCTTATGTTATGCCTTTATATGTTACTTGACAATTACTACATAGCAATAGTAAGGAAAGTGGCATGGTATTGGTATAAAAATAGACTGGATGATCAATGGAATCAAATTAAGGACCTAAAAATAAATCCACATACCTATGGACACTTAATTTTTGACAAAGAAACCAAACCATACGTCATAGTTAGGGTTGTACTGCTGTGAACAGATACCATGACCAAGGCAACTCTTATAAAGGATAGCAAACAATTGGGGCTGGCTTACAGGTTCAAAGTTTCTGTCCACTATCATGAAGTTGGGAGCATGTCAGGATCCAGGCAGGCATGGTGCACGAGTAGCTGAGAGTTCTACATCTTCGTCTGAAGGCTACTAGGAAAAGACTGGCTTTTAGGCAGCTAGCAAGGTTCTTAAAGCCCACACTCACAGTGACACATTTCCTCAAACAAGGCCATACCTCCTAATAGTGCCACTCCTAGGCTAAGCATATTCATTCTACTCCCTAGCCCCTGTAGGCTTGTTCAAACACTTGAGTCTGTGGGGGCCTTACCTAGCTATAGCATAATAAAAAATACATTTAGTTCAACTTCCAAAGTGCCCACTGTCTATAGCCTCAACAACATAAGTTCAGTCTCTTCTGAGATTCATTCAATCACTTAACTGTAATCCTCAAAGCAAGACAGAAAACTATCTTGGCAACTCCAAACTCTACATCACTATCTCTAATGTCAAAGCCCTCTGCAGTTCTCCAACTTCTTTTTTATCTTTGTTGATTGCATCAAACTTCTTTCTCCTGGACTGGTTACACTCTCTCCTAGCAGCTTTCCTTTGCAGATAACCCAATGCTCTGGCAACCTGAACATCTTGGGGTATCCAAGGCAATTTCAACCTCACAGCTTCTTGTTTCAATGTTTGGGATCCACACATGATCTTCCGGATTCCTGTAAAGAGGAGCTGGTTCACATCTCCAGCTCTGCCCTCTGTATCACTACTGAATCTGGTTGACTCTACTCCACTGCTGCTGCTGTTCTTGGTACTGATATCTCCAATACACTGGGGTCTTCTGCTACAATTAGGCTTCACCAAAAGACTTTCATAGACTCTTCATGATGTGAAGCCTCAACTTCTTTACATGATCCCTTCAGTCTAGGATTGTAAACTACAACCGAGGCTGCATCTTCACTAATGGCCTTCCTTGGCTTTCACTGTGCCAAATCTCAGCTGCTCTCCATGAACCCTTCATCCCTTAAAACCAGTACCACCTGGGTGATTCTTACACATTACCAAGTTCAGCTGCAGCATGAGGTACAGTCTTGGCTATCTCTGGAACACAACGTCTTGGTTCTCTCAGAAAACATTTTTCAGAGATTTTCACCTCAATGAGGCTGGTCTATTCTTTTTTTGTTTGTTTTGGTTTGGTTTTTCGAGACAGGGTTTCTCTGTATAGCCCTGGCTGTCCTGGAACTCACTTTGTAGACCAGGCTGGCCTCGAACTCAGAAATCTGCCTGCCTCTACCTCCAGAGTGCTGGGATTAAAGGCGTGCGCCACCACACCCAGCTTGGTCTATTCTTAATCACCATTAATTTCTTAGCTCCAGTTAACCAACACCAATTGTTCCTGTAGTCCCTTCTATTCACTTGAAAGCCAGAGCCACATGGCTGAAGCTGCTGAGTTCTGCTTGCTGGAGCTGGAACATGGCCTCCCTTATTCTACTACCAACTTTCTGTTTTCCACCCCCTCACTGCCTAAGATTGGCTCTCTTGAAACTTGCTCGGTAAGTTGACTTTGAACTCAGAGATCTGCATGGCTGTCTCCTGAACACTGGGACCAAAGGCATGTACCAACACACCTGAACTTAGGCTTTTTACTGCTTGAAACTTGTTCTATACCAGGCTGGCCTCTAACTAGGGAATCTGCTTCCCTTTGTGTTCATGTGTATACCACCATGCTTGGACCTAAGCTTTTCAAGGCCATTGTTCCTAAGATCTGGATAAAAAGCCTGTGTCTTCCAGCCTCAATATCTGGAACACAAGTGTGCACTCCATTTCTGGGTTATAGTTCATTCCAGATTAAAAGTCCAATCTATTCCTATTTAACAGCAAACACAAACAATAAGCTTTTAGCTGGGTGGAATCATGCCCTTAGGTCACCACTCCCTTCATCTCTTTCTCTCCTTGAACACGATTCAGCTCCATTTCACTTGCTGGTACCCCATTATTACTTGAACCACACATTGTGTATTTTCTCTTTTCTCAGCTTGCTACTTTTCATTAAAACAGTCTTCATAAGACTAAACCAGAGAACAACGGTCTCTGCTGGGCTCTTTTGATGCTTCCTTTGTCAATGCAATTAATATAAATCTCTTTACTTTAGCTTCAGGTAGACTATTCAGACAAGGGCAAAAAGCAGCCATATTCTTCACCAAAATACCACAAAAAGAGTCTGTAGGCTACATATTGAAATTCTTCTCCACTGAAACCTCTTGGGCCAGAACTAATCACTCAGCAACAAAGTCTTCTATATTCCTACTAGGATAGTCCATTAAGCCCCACTTAAAGCATTCCACTGCAAATCCCAATATCCACATTCCTCCAAATAAAAACATGGTCAGGTCTCTCACAGCAGTATCCCAGTTCCTAGTACCAACTTCTGTGTTACTCAGGGTTTTACTGATGTAAATAGACACCATTACCAAAGAAACTCTTTTTTTCTTTTCTTGTCTGTTTTTTTTAGACAGGGTTTTCTCTGTGTAGCCCTGGCTGTCCTGGAACTTACTTTGTAGACCAGGCTGGCCTCAAACTCAGAAATCCGCCTGCCCTCTGCTTTCAGGTGCTGGAATTAAAGGTGTGCACCACCACTGCCCGGCTCCAAAGAAACTCTTGTAAGGACCAACATTTAATTGTGGCTGGCTTACAGGTTCAGAGGTAAAGTCCATTATCCTCAAGGCAGGAGCACAGCATTATCCATGCCAGCATGGTGCAGGAGGAGGCTGAGAGTTCTACATCTTCATTTGAAGGCTGCCTAGGATATAACTGGCTTCCAGCCAGCTAGTTCAAGGGTCTTAAAACCCACACCCATGGAGACACACTTCCTCCAATAAGGCCACACCTATACCAACAAGGCTATACCTCCTAATAGTGCCATTCCCTGGGTCAATCATAGTCAAACGACCAGACTTGATGTACCATGGGGTAGTGATAGTCCTCCTTATCAGAGGAGAAAGGGAGGAGAGGATGGGGGAAGGGGTATCACCTGTATGAGGGGGTACTTGGTGGAGGGGGGCTGATATTGGTTGTAAAGTAAATAAATAAATTAATTTTAAAAAAAAGAATGAGGTATATTATTGTGAAACTTGCTGTATATGTGAAAGTGATTTATATCTTCATTTCAAATAGCATTATATTTAAACTTCCCACAATAGCCTTCAGAGAATTAGAATTCTAAGAGAAACCCAGAATTTATATTGACCCAAAAATTTCCTGGGTACAAAACAACCTCAGGAAGTTGTTGAAATGCTTTAGCTATCCCAGTGTGATTACAGATCAGCCCAATGGAGTGGAGCAGCATACCTTGTACCTGCCCAATAGCAATGATCATGTGACTAAAACCAAATCCCTCAAGCGCGGGTTGCAGACTAGACAGCCTCTTGAAACAGTGGTACTGGAAAAATTATCTATTCATCTATAAAAACATGAACCTGGGTTTAAGTCTCTCTTAGAATCACAGACCTTTATGTATGATCTGAAACAGTGAATATTGCAGAGTAACAAAAAGAGGAAAACACTTGATATAAGAACAGCGACTAACAACAGTATTGTATAAAATGAAAAACATCCAGGGAAATAACAATAACTAAAAGTATAAAGAGACAGAATACACTGTAGACGCACTCGTTAGCTACCTATCTACAGAACAATGAATAAGAATTCAGAATCAATCAAAACATTAGAAAGGAAACAAATGATAATATAACCAATAAATAAGCAACGAATTGAATCCTCCATGCTCAACAGCAGCTGAAGTGGCCAATATGTACCTATTAAAAAGCTCTACATTACAGGCTATAAGATCCTGTAAATTCAATATACAGAGATTCCAATTCTGTCTAGTCAGTGTCCACACTCCTGTTCCTAAACAATACCAAATGTATCTTTTCAGCAATTTCTTGAAATGTAAATGGATAACATTTCCTAAGCTAAAGATGTAAACAGTATTCAAAAAATTGAAAGCGGAAATTAAAATATTTTTTTCCTACCAAAAAATCCATTTCATATCTAAAGATACAAGATACTGAGCAACAATATATATGTGTGTGTGTATATATATATATACACACACACACATATATATATATGTATATATATATATATTTTTTTTTTTTCCAAGACAGCATTTCTCTGTGTAGCCATGGCTGTCCCAGAACTTATTTTGTAGATGAGGCTGGCCTAGAACTCATTGAGATCTGCCTGCCTCTTCCCCAAAAGTGCTAGGATTAAAGGACTGCACTACCACAATCTGGCC</a:t>
            </a:r>
            <a:endParaRPr lang="en-US" sz="900" dirty="0">
              <a:solidFill>
                <a:schemeClr val="bg1"/>
              </a:solidFill>
              <a:latin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755900"/>
            <a:ext cx="5334000" cy="1384995"/>
          </a:xfrm>
          <a:prstGeom prst="rect">
            <a:avLst/>
          </a:prstGeom>
          <a:solidFill>
            <a:schemeClr val="bg1"/>
          </a:solidFill>
          <a:effectLst>
            <a:outerShdw blurRad="50800" dist="139700" dir="2700000" algn="tl" rotWithShape="0">
              <a:schemeClr val="bg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Genome:</a:t>
            </a:r>
          </a:p>
          <a:p>
            <a:pPr algn="ctr"/>
            <a:r>
              <a:rPr lang="en-US" sz="2800" i="1" dirty="0" smtClean="0"/>
              <a:t>3.2 billion base pairs / cell</a:t>
            </a:r>
          </a:p>
          <a:p>
            <a:pPr algn="ctr"/>
            <a:r>
              <a:rPr lang="en-US" sz="2800" i="1" dirty="0" smtClean="0"/>
              <a:t>(6.4 billion bases / cell)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3849" y="1375757"/>
            <a:ext cx="8373406" cy="58477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transcription factors know where to go?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 for today…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9" y="1379214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is “cell signaling”?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cells interpret signals?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80" y="3825309"/>
            <a:ext cx="3403600" cy="247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220444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233" y="0"/>
            <a:ext cx="12605201" cy="69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4" y="0"/>
            <a:ext cx="6879736" cy="68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lak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49"/>
            <a:ext cx="9159120" cy="70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75" y="1"/>
            <a:ext cx="10073281" cy="6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73" y="-45354"/>
            <a:ext cx="10231428" cy="689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2544" y="432385"/>
            <a:ext cx="379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Jack Torrance’s Cabin!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03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5360" y="1069849"/>
            <a:ext cx="9525788" cy="4561114"/>
          </a:xfrm>
        </p:spPr>
        <p:txBody>
          <a:bodyPr/>
          <a:lstStyle/>
          <a:p>
            <a:r>
              <a:rPr lang="en-US" dirty="0" smtClean="0"/>
              <a:t>Add phosphate to other proteins!!!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47868"/>
            <a:ext cx="8705088" cy="1143000"/>
          </a:xfrm>
        </p:spPr>
        <p:txBody>
          <a:bodyPr/>
          <a:lstStyle/>
          <a:p>
            <a:r>
              <a:rPr lang="en-US" dirty="0" smtClean="0"/>
              <a:t>Protein kinases 101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41232" y="2146790"/>
            <a:ext cx="5065300" cy="3068998"/>
            <a:chOff x="1663231" y="2388678"/>
            <a:chExt cx="5065300" cy="3068998"/>
          </a:xfrm>
        </p:grpSpPr>
        <p:pic>
          <p:nvPicPr>
            <p:cNvPr id="4" name="Picture 3" descr="kinase rx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7" b="5958"/>
            <a:stretch/>
          </p:blipFill>
          <p:spPr>
            <a:xfrm>
              <a:off x="2026250" y="2388678"/>
              <a:ext cx="4702281" cy="30689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63231" y="4716885"/>
              <a:ext cx="960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ATP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90895" y="4188964"/>
              <a:ext cx="1074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ADP</a:t>
              </a:r>
              <a:endParaRPr lang="en-US" sz="36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963572" y="4505235"/>
            <a:ext cx="1073541" cy="8012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0753" y="2178247"/>
            <a:ext cx="1073541" cy="8012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912" y="274638"/>
            <a:ext cx="8705088" cy="1143000"/>
          </a:xfrm>
        </p:spPr>
        <p:txBody>
          <a:bodyPr/>
          <a:lstStyle/>
          <a:p>
            <a:r>
              <a:rPr lang="en-US" dirty="0" smtClean="0"/>
              <a:t>Phosphorylation = Mailing Address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5851" y="2193363"/>
            <a:ext cx="2722852" cy="1057056"/>
          </a:xfrm>
          <a:prstGeom prst="ellipse">
            <a:avLst/>
          </a:prstGeom>
          <a:gradFill flip="none" rotWithShape="1">
            <a:gsLst>
              <a:gs pos="0">
                <a:srgbClr val="3EBBBE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35238" y="2237499"/>
            <a:ext cx="2722852" cy="1513039"/>
            <a:chOff x="2632128" y="2600333"/>
            <a:chExt cx="2722852" cy="1513039"/>
          </a:xfrm>
        </p:grpSpPr>
        <p:sp>
          <p:nvSpPr>
            <p:cNvPr id="5" name="Oval 4"/>
            <p:cNvSpPr/>
            <p:nvPr/>
          </p:nvSpPr>
          <p:spPr>
            <a:xfrm>
              <a:off x="2632128" y="3056316"/>
              <a:ext cx="2722852" cy="1057056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32652" y="2600333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1180" y="2646908"/>
            <a:ext cx="2753092" cy="1917479"/>
            <a:chOff x="3858070" y="3009742"/>
            <a:chExt cx="2753092" cy="1917479"/>
          </a:xfrm>
        </p:grpSpPr>
        <p:sp>
          <p:nvSpPr>
            <p:cNvPr id="6" name="Oval 5"/>
            <p:cNvSpPr/>
            <p:nvPr/>
          </p:nvSpPr>
          <p:spPr>
            <a:xfrm>
              <a:off x="3888310" y="3556435"/>
              <a:ext cx="2722852" cy="1057056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7391" y="3009742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8070" y="4280890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47602" y="3162145"/>
            <a:ext cx="2931170" cy="2102552"/>
            <a:chOff x="5144492" y="3524979"/>
            <a:chExt cx="2931170" cy="2102552"/>
          </a:xfrm>
        </p:grpSpPr>
        <p:sp>
          <p:nvSpPr>
            <p:cNvPr id="7" name="Oval 6"/>
            <p:cNvSpPr/>
            <p:nvPr/>
          </p:nvSpPr>
          <p:spPr>
            <a:xfrm>
              <a:off x="5144492" y="4056554"/>
              <a:ext cx="2722852" cy="1057056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24055" y="3524979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2535" y="3632025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55655" y="3814661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3928" y="4934627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6193" y="4981200"/>
              <a:ext cx="420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  <a:endParaRPr lang="en-US" sz="3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3755" y="1573514"/>
            <a:ext cx="4108513" cy="809150"/>
            <a:chOff x="3503755" y="1573514"/>
            <a:chExt cx="4108513" cy="809150"/>
          </a:xfrm>
        </p:grpSpPr>
        <p:sp>
          <p:nvSpPr>
            <p:cNvPr id="22" name="Notched Right Arrow 21"/>
            <p:cNvSpPr/>
            <p:nvPr/>
          </p:nvSpPr>
          <p:spPr>
            <a:xfrm rot="19755928">
              <a:off x="3503755" y="1929117"/>
              <a:ext cx="1082874" cy="453547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6824" y="1573514"/>
              <a:ext cx="3135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Eiffel Tower (gene 1)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6189" y="2013160"/>
            <a:ext cx="4302922" cy="797316"/>
            <a:chOff x="4576189" y="2013160"/>
            <a:chExt cx="4302922" cy="797316"/>
          </a:xfrm>
        </p:grpSpPr>
        <p:sp>
          <p:nvSpPr>
            <p:cNvPr id="23" name="Notched Right Arrow 22"/>
            <p:cNvSpPr/>
            <p:nvPr/>
          </p:nvSpPr>
          <p:spPr>
            <a:xfrm rot="19755928">
              <a:off x="4576189" y="2356929"/>
              <a:ext cx="1036565" cy="453547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894" y="2013160"/>
              <a:ext cx="3468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 221 Baker St. (gene 2)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11350" y="2498163"/>
            <a:ext cx="2828938" cy="954107"/>
            <a:chOff x="5911350" y="2498163"/>
            <a:chExt cx="2828938" cy="954107"/>
          </a:xfrm>
        </p:grpSpPr>
        <p:sp>
          <p:nvSpPr>
            <p:cNvPr id="24" name="Notched Right Arrow 23"/>
            <p:cNvSpPr/>
            <p:nvPr/>
          </p:nvSpPr>
          <p:spPr>
            <a:xfrm rot="19755928">
              <a:off x="5911350" y="2812808"/>
              <a:ext cx="1053579" cy="453547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50513" y="2498163"/>
              <a:ext cx="19897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 Jack’s Cabin</a:t>
              </a:r>
            </a:p>
            <a:p>
              <a:r>
                <a:rPr lang="en-US" sz="2800" dirty="0" smtClean="0"/>
                <a:t>    (gene 3)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00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25674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285" y="0"/>
            <a:ext cx="8656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Transcription factors are heavily </a:t>
            </a:r>
            <a:r>
              <a:rPr lang="en-US" sz="3200" dirty="0" err="1" smtClean="0">
                <a:solidFill>
                  <a:schemeClr val="bg1"/>
                </a:solidFill>
              </a:rPr>
              <a:t>phosphoryalted</a:t>
            </a:r>
            <a:r>
              <a:rPr lang="en-US" sz="3200" i="1" dirty="0" smtClean="0">
                <a:solidFill>
                  <a:schemeClr val="bg1"/>
                </a:solidFill>
              </a:rPr>
              <a:t>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green 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0" y="3910706"/>
            <a:ext cx="2505200" cy="294729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4507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27" y="362837"/>
            <a:ext cx="841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The finish line of the signaling relay is DNA!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 rot="3752430">
            <a:off x="3678461" y="4531798"/>
            <a:ext cx="67162" cy="460903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7543" y="3431306"/>
            <a:ext cx="1254984" cy="756452"/>
            <a:chOff x="5080423" y="4111616"/>
            <a:chExt cx="1254984" cy="756452"/>
          </a:xfrm>
        </p:grpSpPr>
        <p:sp>
          <p:nvSpPr>
            <p:cNvPr id="2" name="Oval 1"/>
            <p:cNvSpPr/>
            <p:nvPr/>
          </p:nvSpPr>
          <p:spPr>
            <a:xfrm rot="630946">
              <a:off x="5080423" y="4127276"/>
              <a:ext cx="1254984" cy="740792"/>
            </a:xfrm>
            <a:prstGeom prst="ellipse">
              <a:avLst/>
            </a:prstGeom>
            <a:solidFill>
              <a:srgbClr val="342C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604608">
              <a:off x="5338080" y="4111616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75611" y="3705867"/>
            <a:ext cx="1254984" cy="756451"/>
            <a:chOff x="4296571" y="4537357"/>
            <a:chExt cx="1254984" cy="756451"/>
          </a:xfrm>
        </p:grpSpPr>
        <p:sp>
          <p:nvSpPr>
            <p:cNvPr id="25" name="Oval 24"/>
            <p:cNvSpPr/>
            <p:nvPr/>
          </p:nvSpPr>
          <p:spPr>
            <a:xfrm rot="630946">
              <a:off x="4296571" y="4553016"/>
              <a:ext cx="1254984" cy="740792"/>
            </a:xfrm>
            <a:prstGeom prst="ellipse">
              <a:avLst/>
            </a:prstGeom>
            <a:solidFill>
              <a:srgbClr val="5872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04608">
              <a:off x="4554228" y="453735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PK</a:t>
              </a:r>
              <a:endParaRPr lang="en-US" sz="4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66171" y="4007007"/>
            <a:ext cx="1254984" cy="756451"/>
            <a:chOff x="3675451" y="5065267"/>
            <a:chExt cx="1254984" cy="756451"/>
          </a:xfrm>
        </p:grpSpPr>
        <p:sp>
          <p:nvSpPr>
            <p:cNvPr id="23" name="Oval 22"/>
            <p:cNvSpPr/>
            <p:nvPr/>
          </p:nvSpPr>
          <p:spPr>
            <a:xfrm rot="630946">
              <a:off x="3675451" y="5080926"/>
              <a:ext cx="1254984" cy="740792"/>
            </a:xfrm>
            <a:prstGeom prst="ellipse">
              <a:avLst/>
            </a:prstGeom>
            <a:solidFill>
              <a:srgbClr val="8497FF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604608">
              <a:off x="3933108" y="506526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346040" y="4716893"/>
            <a:ext cx="1737637" cy="934928"/>
            <a:chOff x="2346040" y="4716893"/>
            <a:chExt cx="1737637" cy="934928"/>
          </a:xfrm>
        </p:grpSpPr>
        <p:sp>
          <p:nvSpPr>
            <p:cNvPr id="32" name="Oval 31"/>
            <p:cNvSpPr/>
            <p:nvPr/>
          </p:nvSpPr>
          <p:spPr>
            <a:xfrm>
              <a:off x="2661176" y="4913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3885" y="4716893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3764954" y="4913425"/>
              <a:ext cx="3187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6040" y="5067045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84887" y="5082265"/>
            <a:ext cx="2815196" cy="769938"/>
            <a:chOff x="4384887" y="5082265"/>
            <a:chExt cx="2815196" cy="769938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5152209" y="5082265"/>
              <a:ext cx="2047874" cy="7699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55DE"/>
                  </a:solidFill>
                </a:rPr>
                <a:t>decision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84887" y="54576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 for tonight…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9" y="1379214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What is “cell signaling”?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How do cells interpret signals?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80" y="3825309"/>
            <a:ext cx="3403600" cy="247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378467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Cell signaling is a relay of information…</a:t>
            </a:r>
            <a:endParaRPr lang="en-US" i="1" dirty="0"/>
          </a:p>
        </p:txBody>
      </p:sp>
      <p:pic>
        <p:nvPicPr>
          <p:cNvPr id="5" name="Picture 4" descr="step 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2" y="1587501"/>
            <a:ext cx="5647267" cy="423545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4" name="Picture 3" descr="RELAY-RACE_9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82" y="1981199"/>
            <a:ext cx="5171618" cy="4320158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7067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Amino acids (the building blocks of proteins)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Small proteins (peptides) 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insulin, growth factors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Hormones (estrogen, androgen, cortisol, Vitamin D)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Small Ions (Calcium, Sodium, </a:t>
            </a:r>
            <a:r>
              <a:rPr lang="en-US" dirty="0" err="1" smtClean="0">
                <a:solidFill>
                  <a:srgbClr val="A6A6A6"/>
                </a:solidFill>
              </a:rPr>
              <a:t>Potasium</a:t>
            </a:r>
            <a:r>
              <a:rPr lang="en-US" dirty="0" smtClean="0">
                <a:solidFill>
                  <a:srgbClr val="A6A6A6"/>
                </a:solidFill>
              </a:rPr>
              <a:t>)</a:t>
            </a:r>
            <a:endParaRPr lang="en-US" dirty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Gases (Nitric Oxide)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Signals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963" y="4522412"/>
            <a:ext cx="8448316" cy="2202109"/>
            <a:chOff x="533963" y="4522412"/>
            <a:chExt cx="8448316" cy="2202109"/>
          </a:xfrm>
        </p:grpSpPr>
        <p:pic>
          <p:nvPicPr>
            <p:cNvPr id="4" name="Picture 3" descr="traffic ligh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487" y="4522412"/>
              <a:ext cx="1871792" cy="22021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963" y="4848583"/>
              <a:ext cx="68737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Signals tell the cell what to do and when…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20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509" y="-105826"/>
            <a:ext cx="87050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Hormones are made by glands (endocrine)</a:t>
            </a:r>
            <a:endParaRPr lang="en-US" sz="3600" dirty="0"/>
          </a:p>
        </p:txBody>
      </p:sp>
      <p:pic>
        <p:nvPicPr>
          <p:cNvPr id="5" name="Picture 4" descr="endocrine_syste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3862"/>
          <a:stretch/>
        </p:blipFill>
        <p:spPr>
          <a:xfrm>
            <a:off x="769185" y="1194341"/>
            <a:ext cx="4025900" cy="4641293"/>
          </a:xfrm>
          <a:prstGeom prst="rect">
            <a:avLst/>
          </a:prstGeom>
          <a:ln w="38100" cmpd="sng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8352" y="891976"/>
            <a:ext cx="105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C0"/>
                </a:solidFill>
              </a:rPr>
              <a:t>Males</a:t>
            </a:r>
            <a:endParaRPr lang="en-US" sz="2800" i="1" dirty="0">
              <a:solidFill>
                <a:srgbClr val="000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012" y="891976"/>
            <a:ext cx="133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C0"/>
                </a:solidFill>
              </a:rPr>
              <a:t>Females</a:t>
            </a:r>
            <a:endParaRPr lang="en-US" sz="2800" i="1" dirty="0">
              <a:solidFill>
                <a:srgbClr val="000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48" y="2524744"/>
            <a:ext cx="181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31690"/>
                </a:solidFill>
              </a:rPr>
              <a:t>T3, T4</a:t>
            </a:r>
          </a:p>
          <a:p>
            <a:pPr algn="ctr"/>
            <a:r>
              <a:rPr lang="en-US" sz="2400" dirty="0" smtClean="0">
                <a:solidFill>
                  <a:srgbClr val="831690"/>
                </a:solidFill>
              </a:rPr>
              <a:t>(Metabolism)</a:t>
            </a:r>
            <a:endParaRPr lang="en-US" sz="2400" dirty="0">
              <a:solidFill>
                <a:srgbClr val="8316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738" y="3899378"/>
            <a:ext cx="4289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31690"/>
                </a:solidFill>
              </a:rPr>
              <a:t>Insulin (glucose metabolism)</a:t>
            </a:r>
            <a:endParaRPr lang="en-US" sz="2800" dirty="0">
              <a:solidFill>
                <a:srgbClr val="83169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1000" y="4007547"/>
            <a:ext cx="7568705" cy="2065347"/>
            <a:chOff x="1428680" y="4083137"/>
            <a:chExt cx="7568705" cy="2065347"/>
          </a:xfrm>
        </p:grpSpPr>
        <p:sp>
          <p:nvSpPr>
            <p:cNvPr id="11" name="TextBox 10"/>
            <p:cNvSpPr txBox="1"/>
            <p:nvPr/>
          </p:nvSpPr>
          <p:spPr>
            <a:xfrm>
              <a:off x="5444484" y="4672748"/>
              <a:ext cx="35529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831690"/>
                  </a:solidFill>
                </a:rPr>
                <a:t>Estrogen, Progesterone</a:t>
              </a:r>
            </a:p>
            <a:p>
              <a:pPr algn="ctr"/>
              <a:r>
                <a:rPr lang="en-US" sz="2800" dirty="0" smtClean="0">
                  <a:solidFill>
                    <a:srgbClr val="831690"/>
                  </a:solidFill>
                </a:rPr>
                <a:t>(female reproduction)</a:t>
              </a:r>
              <a:endParaRPr lang="en-US" sz="2800" dirty="0">
                <a:solidFill>
                  <a:srgbClr val="8316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7605" y="4083137"/>
              <a:ext cx="13996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31690"/>
                  </a:solidFill>
                </a:rPr>
                <a:t>Cortisol</a:t>
              </a:r>
            </a:p>
            <a:p>
              <a:r>
                <a:rPr lang="en-US" sz="2800" dirty="0" smtClean="0">
                  <a:solidFill>
                    <a:srgbClr val="831690"/>
                  </a:solidFill>
                </a:rPr>
                <a:t>(stress)</a:t>
              </a:r>
              <a:endParaRPr lang="en-US" sz="2800" dirty="0">
                <a:solidFill>
                  <a:srgbClr val="8316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28680" y="5625264"/>
              <a:ext cx="6793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31690"/>
                  </a:solidFill>
                </a:rPr>
                <a:t>Testosterone/Androgens (male reproduction)</a:t>
              </a:r>
              <a:endParaRPr lang="en-US" sz="2800" dirty="0">
                <a:solidFill>
                  <a:srgbClr val="83169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80973" y="1375855"/>
            <a:ext cx="402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31690"/>
                </a:solidFill>
              </a:rPr>
              <a:t>Melatonin (sleep cycles)</a:t>
            </a:r>
            <a:endParaRPr lang="en-US" sz="2800" dirty="0">
              <a:solidFill>
                <a:srgbClr val="8316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926" y="1815502"/>
            <a:ext cx="267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31690"/>
                </a:solidFill>
              </a:rPr>
              <a:t>Prolactin, TSH</a:t>
            </a:r>
            <a:endParaRPr lang="en-US" sz="2800" dirty="0">
              <a:solidFill>
                <a:srgbClr val="8316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7532" y="2677240"/>
            <a:ext cx="364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31690"/>
                </a:solidFill>
              </a:rPr>
              <a:t>Thymosin</a:t>
            </a:r>
            <a:r>
              <a:rPr lang="en-US" sz="2800" dirty="0" smtClean="0">
                <a:solidFill>
                  <a:srgbClr val="831690"/>
                </a:solidFill>
              </a:rPr>
              <a:t> </a:t>
            </a:r>
            <a:r>
              <a:rPr lang="en-US" sz="2400" dirty="0" smtClean="0">
                <a:solidFill>
                  <a:srgbClr val="831690"/>
                </a:solidFill>
              </a:rPr>
              <a:t>(T cells)</a:t>
            </a:r>
            <a:endParaRPr lang="en-US" sz="2400" dirty="0">
              <a:solidFill>
                <a:srgbClr val="8316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9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14px-Steroidogenesi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8" y="-30236"/>
            <a:ext cx="8128000" cy="81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4937479" y="17463"/>
            <a:ext cx="4206522" cy="172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ight Brace 2"/>
          <p:cNvSpPr/>
          <p:nvPr/>
        </p:nvSpPr>
        <p:spPr bwMode="auto">
          <a:xfrm>
            <a:off x="3747912" y="68263"/>
            <a:ext cx="647700" cy="1625600"/>
          </a:xfrm>
          <a:prstGeom prst="rightBrac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pitchFamily="-112" charset="0"/>
            </a:endParaRP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425244" y="530225"/>
            <a:ext cx="471875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>
                <a:latin typeface="Arial" charset="0"/>
                <a:cs typeface="Arial" charset="0"/>
              </a:rPr>
              <a:t>All steroid hormones are</a:t>
            </a:r>
          </a:p>
          <a:p>
            <a:r>
              <a:rPr lang="en-US" sz="2800" i="1">
                <a:latin typeface="Arial" charset="0"/>
                <a:cs typeface="Arial" charset="0"/>
              </a:rPr>
              <a:t> derived from cholesterol…</a:t>
            </a:r>
          </a:p>
        </p:txBody>
      </p:sp>
    </p:spTree>
    <p:extLst>
      <p:ext uri="{BB962C8B-B14F-4D97-AF65-F5344CB8AC3E}">
        <p14:creationId xmlns:p14="http://schemas.microsoft.com/office/powerpoint/2010/main" val="1767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rgbClr val="00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06026" y="1161443"/>
            <a:ext cx="62746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55DE"/>
                </a:solidFill>
              </a:rPr>
              <a:t>Extracellular Signals </a:t>
            </a:r>
            <a:r>
              <a:rPr lang="en-US" sz="3200" dirty="0" smtClean="0">
                <a:solidFill>
                  <a:srgbClr val="FF55DE"/>
                </a:solidFill>
              </a:rPr>
              <a:t>(growth factors)</a:t>
            </a:r>
            <a:endParaRPr lang="en-US" sz="3200" dirty="0">
              <a:solidFill>
                <a:srgbClr val="FF55DE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71813" y="2111296"/>
            <a:ext cx="3087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55DE"/>
                </a:solidFill>
              </a:rPr>
              <a:t>Receptor Activation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267200" y="1831365"/>
            <a:ext cx="0" cy="368300"/>
          </a:xfrm>
          <a:prstGeom prst="line">
            <a:avLst/>
          </a:prstGeom>
          <a:noFill/>
          <a:ln w="38100">
            <a:solidFill>
              <a:srgbClr val="71F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3395663" y="1818665"/>
            <a:ext cx="255587" cy="395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H="1">
            <a:off x="4829175" y="1836128"/>
            <a:ext cx="254000" cy="409575"/>
          </a:xfrm>
          <a:prstGeom prst="line">
            <a:avLst/>
          </a:prstGeom>
          <a:noFill/>
          <a:ln w="38100">
            <a:solidFill>
              <a:srgbClr val="A91E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4249738" y="2680678"/>
            <a:ext cx="0" cy="3683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76863" name="Group 63"/>
          <p:cNvGrpSpPr>
            <a:grpSpLocks/>
          </p:cNvGrpSpPr>
          <p:nvPr/>
        </p:nvGrpSpPr>
        <p:grpSpPr bwMode="auto">
          <a:xfrm>
            <a:off x="3043238" y="3144235"/>
            <a:ext cx="2928936" cy="1036641"/>
            <a:chOff x="1917" y="1817"/>
            <a:chExt cx="1845" cy="653"/>
          </a:xfrm>
        </p:grpSpPr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1917" y="1817"/>
              <a:ext cx="1845" cy="330"/>
            </a:xfrm>
            <a:prstGeom prst="rect">
              <a:avLst/>
            </a:prstGeom>
            <a:solidFill>
              <a:srgbClr val="FF55DE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Signal Transduction</a:t>
              </a: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2671" y="2238"/>
              <a:ext cx="0" cy="2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76819" name="Arc 19"/>
          <p:cNvSpPr>
            <a:spLocks/>
          </p:cNvSpPr>
          <p:nvPr/>
        </p:nvSpPr>
        <p:spPr bwMode="auto">
          <a:xfrm rot="-1017140">
            <a:off x="1195388" y="2207603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20" name="Arc 20"/>
          <p:cNvSpPr>
            <a:spLocks/>
          </p:cNvSpPr>
          <p:nvPr/>
        </p:nvSpPr>
        <p:spPr bwMode="auto">
          <a:xfrm rot="-2815377">
            <a:off x="3437731" y="3794737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609600" y="2148865"/>
            <a:ext cx="16798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 dirty="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 dirty="0">
                <a:solidFill>
                  <a:srgbClr val="FFFF00"/>
                </a:solidFill>
              </a:rPr>
              <a:t>outside</a:t>
            </a:r>
            <a:r>
              <a:rPr lang="ja-JP" altLang="en-US" sz="3200" dirty="0">
                <a:solidFill>
                  <a:srgbClr val="FFFF00"/>
                </a:solidFill>
                <a:latin typeface="Arial"/>
              </a:rPr>
              <a:t>”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019175" y="3483953"/>
            <a:ext cx="235863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>
                <a:solidFill>
                  <a:srgbClr val="FFFF00"/>
                </a:solidFill>
              </a:rPr>
              <a:t>inside</a:t>
            </a:r>
            <a:r>
              <a:rPr lang="ja-JP" altLang="en-US" sz="3200">
                <a:solidFill>
                  <a:srgbClr val="FFFF00"/>
                </a:solidFill>
                <a:latin typeface="Arial"/>
              </a:rPr>
              <a:t>”</a:t>
            </a:r>
            <a:endParaRPr 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US" sz="3600">
                <a:solidFill>
                  <a:srgbClr val="FFFF00"/>
                </a:solidFill>
              </a:rPr>
              <a:t>(cytoplasm)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31950" y="5281003"/>
            <a:ext cx="169369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320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3200">
                <a:solidFill>
                  <a:srgbClr val="FFFF00"/>
                </a:solidFill>
              </a:rPr>
              <a:t>nucleus</a:t>
            </a:r>
            <a:r>
              <a:rPr lang="ja-JP" altLang="en-US" sz="3200">
                <a:solidFill>
                  <a:srgbClr val="FFFF00"/>
                </a:solidFill>
                <a:latin typeface="Arial"/>
              </a:rPr>
              <a:t>”</a:t>
            </a:r>
            <a:endParaRPr lang="en-US" sz="3200">
              <a:solidFill>
                <a:srgbClr val="FFFF00"/>
              </a:solidFill>
            </a:endParaRPr>
          </a:p>
        </p:txBody>
      </p:sp>
      <p:grpSp>
        <p:nvGrpSpPr>
          <p:cNvPr id="76826" name="Group 26"/>
          <p:cNvGrpSpPr>
            <a:grpSpLocks/>
          </p:cNvGrpSpPr>
          <p:nvPr/>
        </p:nvGrpSpPr>
        <p:grpSpPr bwMode="auto">
          <a:xfrm>
            <a:off x="6623050" y="1510690"/>
            <a:ext cx="2019300" cy="1711325"/>
            <a:chOff x="4172" y="788"/>
            <a:chExt cx="1272" cy="1078"/>
          </a:xfrm>
        </p:grpSpPr>
        <p:sp>
          <p:nvSpPr>
            <p:cNvPr id="76827" name="AutoShape 27"/>
            <p:cNvSpPr>
              <a:spLocks noChangeArrowheads="1"/>
            </p:cNvSpPr>
            <p:nvPr/>
          </p:nvSpPr>
          <p:spPr bwMode="auto">
            <a:xfrm>
              <a:off x="4619" y="1239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28" name="AutoShape 28"/>
            <p:cNvSpPr>
              <a:spLocks noChangeArrowheads="1"/>
            </p:cNvSpPr>
            <p:nvPr/>
          </p:nvSpPr>
          <p:spPr bwMode="auto">
            <a:xfrm>
              <a:off x="4432" y="145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29" name="AutoShape 29"/>
            <p:cNvSpPr>
              <a:spLocks noChangeArrowheads="1"/>
            </p:cNvSpPr>
            <p:nvPr/>
          </p:nvSpPr>
          <p:spPr bwMode="auto">
            <a:xfrm>
              <a:off x="4966" y="1061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0" name="AutoShape 30"/>
            <p:cNvSpPr>
              <a:spLocks noChangeArrowheads="1"/>
            </p:cNvSpPr>
            <p:nvPr/>
          </p:nvSpPr>
          <p:spPr bwMode="auto">
            <a:xfrm>
              <a:off x="4916" y="139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1" name="AutoShape 31"/>
            <p:cNvSpPr>
              <a:spLocks noChangeArrowheads="1"/>
            </p:cNvSpPr>
            <p:nvPr/>
          </p:nvSpPr>
          <p:spPr bwMode="auto">
            <a:xfrm>
              <a:off x="5236" y="78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2" name="AutoShape 32"/>
            <p:cNvSpPr>
              <a:spLocks noChangeArrowheads="1"/>
            </p:cNvSpPr>
            <p:nvPr/>
          </p:nvSpPr>
          <p:spPr bwMode="auto">
            <a:xfrm>
              <a:off x="5272" y="168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3" name="AutoShape 33"/>
            <p:cNvSpPr>
              <a:spLocks noChangeArrowheads="1"/>
            </p:cNvSpPr>
            <p:nvPr/>
          </p:nvSpPr>
          <p:spPr bwMode="auto">
            <a:xfrm>
              <a:off x="4172" y="1230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7307263" y="3126765"/>
            <a:ext cx="722312" cy="682625"/>
            <a:chOff x="4611" y="1815"/>
            <a:chExt cx="455" cy="430"/>
          </a:xfrm>
        </p:grpSpPr>
        <p:sp>
          <p:nvSpPr>
            <p:cNvPr id="76835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37" name="Group 37"/>
          <p:cNvGrpSpPr>
            <a:grpSpLocks/>
          </p:cNvGrpSpPr>
          <p:nvPr/>
        </p:nvGrpSpPr>
        <p:grpSpPr bwMode="auto">
          <a:xfrm>
            <a:off x="7658100" y="3155340"/>
            <a:ext cx="625475" cy="760413"/>
            <a:chOff x="4824" y="1824"/>
            <a:chExt cx="394" cy="479"/>
          </a:xfrm>
        </p:grpSpPr>
        <p:sp>
          <p:nvSpPr>
            <p:cNvPr id="76838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39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6864" name="Group 64"/>
          <p:cNvGrpSpPr>
            <a:grpSpLocks/>
          </p:cNvGrpSpPr>
          <p:nvPr/>
        </p:nvGrpSpPr>
        <p:grpSpPr bwMode="auto">
          <a:xfrm>
            <a:off x="3609976" y="4423757"/>
            <a:ext cx="2047874" cy="1231901"/>
            <a:chOff x="2274" y="2623"/>
            <a:chExt cx="1290" cy="776"/>
          </a:xfrm>
        </p:grpSpPr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681" y="2623"/>
              <a:ext cx="49" cy="3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57" name="Text Box 57"/>
            <p:cNvSpPr txBox="1">
              <a:spLocks noChangeArrowheads="1"/>
            </p:cNvSpPr>
            <p:nvPr/>
          </p:nvSpPr>
          <p:spPr bwMode="auto">
            <a:xfrm>
              <a:off x="2274" y="2914"/>
              <a:ext cx="129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55DE"/>
                  </a:solidFill>
                </a:rPr>
                <a:t>decision</a:t>
              </a:r>
            </a:p>
          </p:txBody>
        </p:sp>
      </p:grpSp>
      <p:grpSp>
        <p:nvGrpSpPr>
          <p:cNvPr id="76861" name="Group 61"/>
          <p:cNvGrpSpPr>
            <a:grpSpLocks/>
          </p:cNvGrpSpPr>
          <p:nvPr/>
        </p:nvGrpSpPr>
        <p:grpSpPr bwMode="auto">
          <a:xfrm>
            <a:off x="6813550" y="3928453"/>
            <a:ext cx="593725" cy="1211262"/>
            <a:chOff x="4292" y="2311"/>
            <a:chExt cx="374" cy="763"/>
          </a:xfrm>
        </p:grpSpPr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 flipH="1">
              <a:off x="4609" y="2311"/>
              <a:ext cx="57" cy="2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 flipH="1">
              <a:off x="4470" y="2592"/>
              <a:ext cx="114" cy="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 flipH="1">
              <a:off x="4292" y="2867"/>
              <a:ext cx="147" cy="20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6071157" y="2483314"/>
            <a:ext cx="722312" cy="682625"/>
            <a:chOff x="4611" y="1815"/>
            <a:chExt cx="455" cy="430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6425" y="3819003"/>
            <a:ext cx="1012071" cy="2050164"/>
            <a:chOff x="5486425" y="3559263"/>
            <a:chExt cx="1012071" cy="2050164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6055584" y="3559263"/>
              <a:ext cx="442912" cy="388938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5486425" y="3855964"/>
              <a:ext cx="442912" cy="388938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26436" y="5220489"/>
              <a:ext cx="442912" cy="388938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57" name="Group 26"/>
          <p:cNvGrpSpPr>
            <a:grpSpLocks/>
          </p:cNvGrpSpPr>
          <p:nvPr/>
        </p:nvGrpSpPr>
        <p:grpSpPr bwMode="auto">
          <a:xfrm>
            <a:off x="4856094" y="3452448"/>
            <a:ext cx="2019300" cy="1711325"/>
            <a:chOff x="4172" y="788"/>
            <a:chExt cx="1272" cy="1078"/>
          </a:xfrm>
        </p:grpSpPr>
        <p:sp>
          <p:nvSpPr>
            <p:cNvPr id="58" name="AutoShape 27"/>
            <p:cNvSpPr>
              <a:spLocks noChangeArrowheads="1"/>
            </p:cNvSpPr>
            <p:nvPr/>
          </p:nvSpPr>
          <p:spPr bwMode="auto">
            <a:xfrm>
              <a:off x="4619" y="1239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9" name="AutoShape 28"/>
            <p:cNvSpPr>
              <a:spLocks noChangeArrowheads="1"/>
            </p:cNvSpPr>
            <p:nvPr/>
          </p:nvSpPr>
          <p:spPr bwMode="auto">
            <a:xfrm>
              <a:off x="4432" y="145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0" name="AutoShape 29"/>
            <p:cNvSpPr>
              <a:spLocks noChangeArrowheads="1"/>
            </p:cNvSpPr>
            <p:nvPr/>
          </p:nvSpPr>
          <p:spPr bwMode="auto">
            <a:xfrm>
              <a:off x="4966" y="1061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1" name="AutoShape 30"/>
            <p:cNvSpPr>
              <a:spLocks noChangeArrowheads="1"/>
            </p:cNvSpPr>
            <p:nvPr/>
          </p:nvSpPr>
          <p:spPr bwMode="auto">
            <a:xfrm>
              <a:off x="4916" y="139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2" name="AutoShape 31"/>
            <p:cNvSpPr>
              <a:spLocks noChangeArrowheads="1"/>
            </p:cNvSpPr>
            <p:nvPr/>
          </p:nvSpPr>
          <p:spPr bwMode="auto">
            <a:xfrm>
              <a:off x="5236" y="788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3" name="AutoShape 32"/>
            <p:cNvSpPr>
              <a:spLocks noChangeArrowheads="1"/>
            </p:cNvSpPr>
            <p:nvPr/>
          </p:nvSpPr>
          <p:spPr bwMode="auto">
            <a:xfrm>
              <a:off x="5272" y="1685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4" name="AutoShape 33"/>
            <p:cNvSpPr>
              <a:spLocks noChangeArrowheads="1"/>
            </p:cNvSpPr>
            <p:nvPr/>
          </p:nvSpPr>
          <p:spPr bwMode="auto">
            <a:xfrm>
              <a:off x="4172" y="1230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65" name="Group 37"/>
          <p:cNvGrpSpPr>
            <a:grpSpLocks/>
          </p:cNvGrpSpPr>
          <p:nvPr/>
        </p:nvGrpSpPr>
        <p:grpSpPr bwMode="auto">
          <a:xfrm>
            <a:off x="5544794" y="5053806"/>
            <a:ext cx="625475" cy="760413"/>
            <a:chOff x="4824" y="1824"/>
            <a:chExt cx="394" cy="479"/>
          </a:xfrm>
        </p:grpSpPr>
        <p:sp>
          <p:nvSpPr>
            <p:cNvPr id="66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7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2908" y="274863"/>
            <a:ext cx="844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Hormonal Signals are extremely potent…(enter the cell)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" name="Arc 19"/>
          <p:cNvSpPr>
            <a:spLocks/>
          </p:cNvSpPr>
          <p:nvPr/>
        </p:nvSpPr>
        <p:spPr bwMode="auto">
          <a:xfrm rot="-1017140">
            <a:off x="1160185" y="2273423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0" name="Arc 20"/>
          <p:cNvSpPr>
            <a:spLocks/>
          </p:cNvSpPr>
          <p:nvPr/>
        </p:nvSpPr>
        <p:spPr bwMode="auto">
          <a:xfrm rot="-2815377">
            <a:off x="3445821" y="3903847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-1197794" y="54835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27" y="375537"/>
            <a:ext cx="879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Hormone receptors are specialized transcription factors…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216401" y="5209265"/>
            <a:ext cx="3718112" cy="1200329"/>
            <a:chOff x="4384887" y="5196565"/>
            <a:chExt cx="2454835" cy="1200329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5032424" y="5196565"/>
              <a:ext cx="1807298" cy="12003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55DE"/>
                  </a:solidFill>
                </a:rPr>
                <a:t>Differentiate</a:t>
              </a:r>
            </a:p>
            <a:p>
              <a:pPr algn="ctr"/>
              <a:r>
                <a:rPr lang="en-US" sz="3600" dirty="0" smtClean="0">
                  <a:solidFill>
                    <a:srgbClr val="FF55DE"/>
                  </a:solidFill>
                </a:rPr>
                <a:t>(normal cells)</a:t>
              </a:r>
              <a:endParaRPr lang="en-US" sz="36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84887" y="54576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50"/>
            <a:chOff x="857776" y="2957626"/>
            <a:chExt cx="2376200" cy="967250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7316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7316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61176" y="4597400"/>
            <a:ext cx="1281317" cy="1130876"/>
            <a:chOff x="2661176" y="4597400"/>
            <a:chExt cx="1281317" cy="1130876"/>
          </a:xfrm>
        </p:grpSpPr>
        <p:sp>
          <p:nvSpPr>
            <p:cNvPr id="14" name="Line 60"/>
            <p:cNvSpPr>
              <a:spLocks noChangeShapeType="1"/>
            </p:cNvSpPr>
            <p:nvPr/>
          </p:nvSpPr>
          <p:spPr bwMode="auto">
            <a:xfrm rot="3752430">
              <a:off x="3678461" y="4531798"/>
              <a:ext cx="67162" cy="460903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2" name="Oval 31"/>
            <p:cNvSpPr/>
            <p:nvPr/>
          </p:nvSpPr>
          <p:spPr>
            <a:xfrm>
              <a:off x="2661176" y="48880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13576" y="5065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679700" y="45974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073400" y="5143500"/>
              <a:ext cx="7316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HR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97200" y="47244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51776" y="3581400"/>
            <a:ext cx="1271300" cy="1130876"/>
            <a:chOff x="7512576" y="4572000"/>
            <a:chExt cx="1271300" cy="1130876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7316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HR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3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509" y="-105826"/>
            <a:ext cx="87050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Hormones are made by glands (endocrine)</a:t>
            </a:r>
            <a:endParaRPr lang="en-US" sz="3600" dirty="0"/>
          </a:p>
        </p:txBody>
      </p:sp>
      <p:pic>
        <p:nvPicPr>
          <p:cNvPr id="5" name="Picture 4" descr="endocrine_syste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3862"/>
          <a:stretch/>
        </p:blipFill>
        <p:spPr>
          <a:xfrm>
            <a:off x="769185" y="1194341"/>
            <a:ext cx="4025900" cy="4641293"/>
          </a:xfrm>
          <a:prstGeom prst="rect">
            <a:avLst/>
          </a:prstGeom>
          <a:ln w="38100" cmpd="sng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8352" y="891976"/>
            <a:ext cx="105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C0"/>
                </a:solidFill>
              </a:rPr>
              <a:t>Males</a:t>
            </a:r>
            <a:endParaRPr lang="en-US" sz="2800" i="1" dirty="0">
              <a:solidFill>
                <a:srgbClr val="000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012" y="891976"/>
            <a:ext cx="133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C0"/>
                </a:solidFill>
              </a:rPr>
              <a:t>Females</a:t>
            </a:r>
            <a:endParaRPr lang="en-US" sz="2800" i="1" dirty="0">
              <a:solidFill>
                <a:srgbClr val="000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604" y="4660658"/>
            <a:ext cx="3552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31690"/>
                </a:solidFill>
              </a:rPr>
              <a:t>Estrogen, Progesterone</a:t>
            </a:r>
          </a:p>
          <a:p>
            <a:pPr algn="ctr"/>
            <a:r>
              <a:rPr lang="en-US" sz="2800" dirty="0" smtClean="0">
                <a:solidFill>
                  <a:srgbClr val="831690"/>
                </a:solidFill>
              </a:rPr>
              <a:t>(breast development)</a:t>
            </a:r>
            <a:endParaRPr lang="en-US" sz="2800" dirty="0">
              <a:solidFill>
                <a:srgbClr val="831690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rot="933280" flipH="1" flipV="1">
            <a:off x="3595045" y="3493021"/>
            <a:ext cx="1007106" cy="18558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9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CEF0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/>
          <a:stretch/>
        </p:blipFill>
        <p:spPr>
          <a:xfrm>
            <a:off x="1447800" y="1028700"/>
            <a:ext cx="6223000" cy="5486344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0200" y="228600"/>
            <a:ext cx="8155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normal human menstrual cycle…(balanced)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25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900" y="161406"/>
            <a:ext cx="69203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Estrogen is a GROW</a:t>
            </a:r>
            <a:r>
              <a:rPr lang="en-US" sz="2800" dirty="0" smtClean="0">
                <a:solidFill>
                  <a:srgbClr val="FFFFFF"/>
                </a:solidFill>
              </a:rPr>
              <a:t> signal </a:t>
            </a:r>
            <a:r>
              <a:rPr lang="en-US" sz="2400" dirty="0" smtClean="0">
                <a:solidFill>
                  <a:srgbClr val="FFFFFF"/>
                </a:solidFill>
              </a:rPr>
              <a:t>in the reproductive tract.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Progesterone is protective in the uterus,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 but acts as a potent GROW signal in the breast….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384887" y="5145765"/>
            <a:ext cx="2646536" cy="769441"/>
            <a:chOff x="4384887" y="5145765"/>
            <a:chExt cx="2646536" cy="769441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5092270" y="5145765"/>
              <a:ext cx="1939153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GROW</a:t>
              </a:r>
              <a:endParaRPr lang="en-US" sz="44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84887" y="54576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50"/>
            <a:chOff x="857776" y="2957626"/>
            <a:chExt cx="2376200" cy="967250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4976" y="4597400"/>
            <a:ext cx="1271300" cy="1130876"/>
            <a:chOff x="7080776" y="4140200"/>
            <a:chExt cx="1271300" cy="1130876"/>
          </a:xfrm>
        </p:grpSpPr>
        <p:sp>
          <p:nvSpPr>
            <p:cNvPr id="32" name="Oval 31"/>
            <p:cNvSpPr/>
            <p:nvPr/>
          </p:nvSpPr>
          <p:spPr>
            <a:xfrm>
              <a:off x="7080776" y="4430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233176" y="4608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099300" y="41402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493000" y="46863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416800" y="42672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00776" y="3479800"/>
            <a:ext cx="1271300" cy="1130876"/>
            <a:chOff x="7512576" y="4572000"/>
            <a:chExt cx="1271300" cy="1130876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1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29" y="273939"/>
            <a:ext cx="8928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Progesterone is a </a:t>
            </a:r>
            <a:r>
              <a:rPr lang="en-US" sz="3200" dirty="0" smtClean="0">
                <a:solidFill>
                  <a:srgbClr val="FFFFFF"/>
                </a:solidFill>
              </a:rPr>
              <a:t>STOP signal </a:t>
            </a:r>
            <a:r>
              <a:rPr lang="en-US" sz="2800" dirty="0" smtClean="0">
                <a:solidFill>
                  <a:srgbClr val="FFFFFF"/>
                </a:solidFill>
              </a:rPr>
              <a:t>in the reproductive track…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384887" y="5133065"/>
            <a:ext cx="3986225" cy="769441"/>
            <a:chOff x="4384887" y="5133065"/>
            <a:chExt cx="3986225" cy="769441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5073389" y="5133065"/>
              <a:ext cx="3297723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STOP/regress</a:t>
              </a:r>
              <a:endParaRPr lang="en-US" sz="44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84887" y="54576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50"/>
            <a:chOff x="857776" y="2957626"/>
            <a:chExt cx="2376200" cy="967250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6417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6417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61176" y="4597400"/>
            <a:ext cx="1281317" cy="1130876"/>
            <a:chOff x="2661176" y="4597400"/>
            <a:chExt cx="1281317" cy="1130876"/>
          </a:xfrm>
        </p:grpSpPr>
        <p:sp>
          <p:nvSpPr>
            <p:cNvPr id="14" name="Line 60"/>
            <p:cNvSpPr>
              <a:spLocks noChangeShapeType="1"/>
            </p:cNvSpPr>
            <p:nvPr/>
          </p:nvSpPr>
          <p:spPr bwMode="auto">
            <a:xfrm rot="3752430">
              <a:off x="3678461" y="4531798"/>
              <a:ext cx="67162" cy="460903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2" name="Oval 31"/>
            <p:cNvSpPr/>
            <p:nvPr/>
          </p:nvSpPr>
          <p:spPr>
            <a:xfrm>
              <a:off x="2661176" y="48880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13576" y="5065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679700" y="45974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073400" y="5143500"/>
              <a:ext cx="6417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97200" y="47244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51776" y="3581400"/>
            <a:ext cx="1271300" cy="1130876"/>
            <a:chOff x="7512576" y="4572000"/>
            <a:chExt cx="1271300" cy="1130876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6417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4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Roadmap for tonight…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9" y="1379214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What is “cell signaling”?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</a:rPr>
              <a:t>How do cells interpret signals?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80" y="3825309"/>
            <a:ext cx="3403600" cy="247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  <p:sp>
        <p:nvSpPr>
          <p:cNvPr id="2" name="TextBox 1"/>
          <p:cNvSpPr txBox="1"/>
          <p:nvPr/>
        </p:nvSpPr>
        <p:spPr>
          <a:xfrm>
            <a:off x="1320800" y="3251200"/>
            <a:ext cx="14635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_______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Breast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Prostate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Ovarian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Lung</a:t>
            </a:r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Melanoma</a:t>
            </a:r>
          </a:p>
        </p:txBody>
      </p:sp>
    </p:spTree>
    <p:extLst>
      <p:ext uri="{BB962C8B-B14F-4D97-AF65-F5344CB8AC3E}">
        <p14:creationId xmlns:p14="http://schemas.microsoft.com/office/powerpoint/2010/main" val="695930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Passing the signal is very precise…</a:t>
            </a:r>
            <a:endParaRPr lang="en-US" i="1" dirty="0"/>
          </a:p>
        </p:txBody>
      </p:sp>
      <p:pic>
        <p:nvPicPr>
          <p:cNvPr id="4" name="Picture 3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7" y="1488690"/>
            <a:ext cx="4941761" cy="3276602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6" name="Picture 5" descr="fumble sig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29" y="2113305"/>
            <a:ext cx="5030017" cy="314376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8" name="Picture 7" descr="hand of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28" y="2665651"/>
            <a:ext cx="5115433" cy="33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65204" y="226571"/>
            <a:ext cx="8200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cs typeface="Arial" charset="0"/>
              </a:rPr>
              <a:t>Estimated New Cancer Cases in Women </a:t>
            </a:r>
            <a:r>
              <a:rPr lang="en-US" sz="2800" dirty="0" smtClean="0">
                <a:latin typeface="Arial" charset="0"/>
                <a:cs typeface="Arial" charset="0"/>
              </a:rPr>
              <a:t>(by year)</a:t>
            </a: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16387" name="Picture 5" descr="Screen Shot 2014-09-26 at 10.1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9" y="971551"/>
            <a:ext cx="7169856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0" y="6484939"/>
            <a:ext cx="5131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Siegel et al. CA Cancer J Clin 2014;64:9-29</a:t>
            </a:r>
          </a:p>
        </p:txBody>
      </p:sp>
      <p:sp>
        <p:nvSpPr>
          <p:cNvPr id="16389" name="Oval 1"/>
          <p:cNvSpPr>
            <a:spLocks noChangeArrowheads="1"/>
          </p:cNvSpPr>
          <p:nvPr/>
        </p:nvSpPr>
        <p:spPr bwMode="auto">
          <a:xfrm>
            <a:off x="5658959" y="1341364"/>
            <a:ext cx="2424289" cy="508000"/>
          </a:xfrm>
          <a:prstGeom prst="ellipse">
            <a:avLst/>
          </a:prstGeom>
          <a:noFill/>
          <a:ln w="38100">
            <a:solidFill>
              <a:srgbClr val="EA1AE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5734150" y="2657476"/>
            <a:ext cx="2424289" cy="441325"/>
          </a:xfrm>
          <a:prstGeom prst="ellipse">
            <a:avLst/>
          </a:prstGeom>
          <a:noFill/>
          <a:ln w="38100">
            <a:solidFill>
              <a:srgbClr val="1AA5D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873479" y="6011864"/>
            <a:ext cx="7239000" cy="473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719030" y="5948289"/>
            <a:ext cx="2422877" cy="558800"/>
          </a:xfrm>
          <a:prstGeom prst="ellipse">
            <a:avLst/>
          </a:prstGeom>
          <a:noFill/>
          <a:ln w="38100">
            <a:solidFill>
              <a:srgbClr val="1AA5D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1957409" y="5986390"/>
            <a:ext cx="744925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rgbClr val="1AA5D0"/>
                </a:solidFill>
                <a:latin typeface="Arial" charset="0"/>
                <a:cs typeface="Arial" charset="0"/>
              </a:rPr>
              <a:t>Ovary</a:t>
            </a:r>
            <a:r>
              <a:rPr lang="en-US" sz="2200" b="1" dirty="0" smtClean="0">
                <a:solidFill>
                  <a:srgbClr val="1AA5D0"/>
                </a:solidFill>
                <a:latin typeface="Arial" charset="0"/>
                <a:cs typeface="Arial" charset="0"/>
              </a:rPr>
              <a:t>:	</a:t>
            </a:r>
            <a:r>
              <a:rPr lang="en-US" sz="2200" b="1" dirty="0">
                <a:solidFill>
                  <a:srgbClr val="1AA5D0"/>
                </a:solidFill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solidFill>
                  <a:srgbClr val="1AA5D0"/>
                </a:solidFill>
                <a:latin typeface="Arial" charset="0"/>
                <a:cs typeface="Arial" charset="0"/>
              </a:rPr>
              <a:t>	</a:t>
            </a:r>
            <a:r>
              <a:rPr lang="en-US" sz="2200" b="1" dirty="0">
                <a:solidFill>
                  <a:srgbClr val="1AA5D0"/>
                </a:solidFill>
                <a:latin typeface="Arial" charset="0"/>
                <a:cs typeface="Arial" charset="0"/>
              </a:rPr>
              <a:t>	  </a:t>
            </a:r>
            <a:r>
              <a:rPr lang="en-US" sz="2200" b="1" dirty="0" smtClean="0">
                <a:solidFill>
                  <a:srgbClr val="1AA5D0"/>
                </a:solidFill>
                <a:latin typeface="Arial" charset="0"/>
                <a:cs typeface="Arial" charset="0"/>
              </a:rPr>
              <a:t> 21,980       </a:t>
            </a:r>
            <a:r>
              <a:rPr lang="en-US" b="1" dirty="0">
                <a:solidFill>
                  <a:srgbClr val="1AA5D0"/>
                </a:solidFill>
                <a:latin typeface="Arial" charset="0"/>
                <a:cs typeface="Arial" charset="0"/>
              </a:rPr>
              <a:t>2.7 %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82896" y="1353382"/>
            <a:ext cx="2758662" cy="5085586"/>
            <a:chOff x="3131411" y="1352856"/>
            <a:chExt cx="3102293" cy="5086319"/>
          </a:xfrm>
        </p:grpSpPr>
        <p:sp>
          <p:nvSpPr>
            <p:cNvPr id="16395" name="TextBox 1"/>
            <p:cNvSpPr txBox="1">
              <a:spLocks noChangeArrowheads="1"/>
            </p:cNvSpPr>
            <p:nvPr/>
          </p:nvSpPr>
          <p:spPr bwMode="auto">
            <a:xfrm>
              <a:off x="3131411" y="1352856"/>
              <a:ext cx="3102293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i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(40,000 deaths/</a:t>
              </a:r>
              <a:r>
                <a:rPr lang="en-US" sz="2400" i="1" dirty="0" err="1">
                  <a:solidFill>
                    <a:srgbClr val="660066"/>
                  </a:solidFill>
                  <a:latin typeface="Arial" charset="0"/>
                  <a:cs typeface="Arial" charset="0"/>
                </a:rPr>
                <a:t>yr</a:t>
              </a:r>
              <a:r>
                <a:rPr lang="en-US" sz="2400" i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396" name="TextBox 9"/>
            <p:cNvSpPr txBox="1">
              <a:spLocks noChangeArrowheads="1"/>
            </p:cNvSpPr>
            <p:nvPr/>
          </p:nvSpPr>
          <p:spPr bwMode="auto">
            <a:xfrm>
              <a:off x="4638668" y="2624647"/>
              <a:ext cx="1389973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i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(8,590)</a:t>
              </a:r>
            </a:p>
          </p:txBody>
        </p:sp>
        <p:sp>
          <p:nvSpPr>
            <p:cNvPr id="16397" name="TextBox 10"/>
            <p:cNvSpPr txBox="1">
              <a:spLocks noChangeArrowheads="1"/>
            </p:cNvSpPr>
            <p:nvPr/>
          </p:nvSpPr>
          <p:spPr bwMode="auto">
            <a:xfrm>
              <a:off x="4587870" y="5977443"/>
              <a:ext cx="1582464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i="1" dirty="0">
                  <a:solidFill>
                    <a:srgbClr val="660066"/>
                  </a:solidFill>
                  <a:latin typeface="Arial" charset="0"/>
                  <a:cs typeface="Arial" charset="0"/>
                </a:rPr>
                <a:t>(14,270</a:t>
              </a:r>
              <a:r>
                <a:rPr lang="en-US" sz="2400" i="1" dirty="0" smtClean="0">
                  <a:solidFill>
                    <a:srgbClr val="660066"/>
                  </a:solidFill>
                  <a:latin typeface="Arial" charset="0"/>
                  <a:cs typeface="Arial" charset="0"/>
                </a:rPr>
                <a:t>) </a:t>
              </a:r>
              <a:endParaRPr lang="en-US" sz="2400" i="1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4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4207933" y="6337301"/>
            <a:ext cx="501226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i="1">
                <a:latin typeface="Arial" charset="0"/>
                <a:cs typeface="Arial" charset="0"/>
              </a:rPr>
              <a:t>Chlebowski et al. JAMA (2010) 304:1684–1692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9" y="1312863"/>
            <a:ext cx="7389989" cy="49276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60678" y="-241300"/>
            <a:ext cx="9166578" cy="1725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latin typeface="+mn-lt"/>
                <a:ea typeface="ＭＳ Ｐゴシック" charset="0"/>
                <a:cs typeface="Arial" charset="0"/>
                <a:sym typeface="Gill Sans" charset="0"/>
              </a:rPr>
              <a:t>Hormone Replacement Therapy in Post-Menopausal Women</a:t>
            </a:r>
            <a:br>
              <a:rPr lang="en-US" sz="2800" dirty="0">
                <a:latin typeface="+mn-lt"/>
                <a:ea typeface="ＭＳ Ｐゴシック" charset="0"/>
                <a:cs typeface="Arial" charset="0"/>
                <a:sym typeface="Gill Sans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  <a:sym typeface="Gill Sans" charset="0"/>
              </a:rPr>
              <a:t>Progestins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  <a:sym typeface="Gill Sans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  <a:sym typeface="Gill Sans" charset="0"/>
              </a:rPr>
              <a:t>confer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  <a:sym typeface="Gill Sans" charset="0"/>
              </a:rPr>
              <a:t>increased breast cancer risk…</a:t>
            </a:r>
          </a:p>
        </p:txBody>
      </p:sp>
      <p:sp>
        <p:nvSpPr>
          <p:cNvPr id="29701" name="Rectangle 7"/>
          <p:cNvSpPr>
            <a:spLocks/>
          </p:cNvSpPr>
          <p:nvPr/>
        </p:nvSpPr>
        <p:spPr bwMode="auto">
          <a:xfrm>
            <a:off x="2537178" y="7040564"/>
            <a:ext cx="4755444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319088" algn="l"/>
                <a:tab pos="639763" algn="l"/>
                <a:tab pos="958850" algn="l"/>
                <a:tab pos="1279525" algn="l"/>
                <a:tab pos="1600200" algn="l"/>
                <a:tab pos="1919288" algn="l"/>
                <a:tab pos="2239963" algn="l"/>
                <a:tab pos="2559050" algn="l"/>
                <a:tab pos="2879725" algn="l"/>
                <a:tab pos="3200400" algn="l"/>
                <a:tab pos="3519488" algn="l"/>
                <a:tab pos="3840163" algn="l"/>
              </a:tabLst>
            </a:pPr>
            <a:r>
              <a:rPr lang="en-US" sz="600">
                <a:solidFill>
                  <a:srgbClr val="1A1718"/>
                </a:solidFill>
                <a:latin typeface="Helvetica" charset="0"/>
                <a:sym typeface="Helvetica" charset="0"/>
              </a:rPr>
              <a:t>Intention-to-treat Kaplan-Meier cumulative hazard curves for incidence of invasive breast cancer by study group and time since randomization. The hazard ratio (HR), 95% confidence interval (CI), and P value are from Cox regression models, stratified by 5-year age intervals and randomization assignment in the Women</a:t>
            </a:r>
            <a:r>
              <a:rPr lang="ja-JP" altLang="en-US" sz="600">
                <a:solidFill>
                  <a:srgbClr val="1A1718"/>
                </a:solidFill>
                <a:latin typeface="Arial" charset="0"/>
                <a:sym typeface="Helvetica" charset="0"/>
              </a:rPr>
              <a:t>’</a:t>
            </a:r>
            <a:r>
              <a:rPr lang="en-US" altLang="ja-JP" sz="600">
                <a:solidFill>
                  <a:srgbClr val="1A1718"/>
                </a:solidFill>
                <a:latin typeface="Helvetica" charset="0"/>
                <a:sym typeface="Helvetica" charset="0"/>
              </a:rPr>
              <a:t>s Health Initiative (WHI) dietary modification trial. All women stopped the intervention by 8.6 years. Quintiles of du- ration of follow-up are indicated by the dotted lines.</a:t>
            </a:r>
            <a:endParaRPr lang="en-US" sz="600">
              <a:solidFill>
                <a:srgbClr val="1A1718"/>
              </a:solidFill>
              <a:latin typeface="Helvetica" charset="0"/>
              <a:sym typeface="Helvetica" charset="0"/>
            </a:endParaRP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2016478" y="2830514"/>
            <a:ext cx="2328333" cy="2719387"/>
            <a:chOff x="204" y="-204"/>
            <a:chExt cx="1629" cy="1902"/>
          </a:xfrm>
        </p:grpSpPr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 flipH="1">
              <a:off x="1833" y="-204"/>
              <a:ext cx="0" cy="190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7" name="Rectangle 9"/>
            <p:cNvSpPr>
              <a:spLocks/>
            </p:cNvSpPr>
            <p:nvPr/>
          </p:nvSpPr>
          <p:spPr bwMode="auto">
            <a:xfrm>
              <a:off x="204" y="397"/>
              <a:ext cx="158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900" dirty="0">
                  <a:solidFill>
                    <a:srgbClr val="FF0000"/>
                  </a:solidFill>
                </a:rPr>
                <a:t>clinical trial stopped</a:t>
              </a:r>
            </a:p>
          </p:txBody>
        </p:sp>
        <p:sp>
          <p:nvSpPr>
            <p:cNvPr id="29708" name="Freeform 10"/>
            <p:cNvSpPr>
              <a:spLocks/>
            </p:cNvSpPr>
            <p:nvPr/>
          </p:nvSpPr>
          <p:spPr bwMode="auto">
            <a:xfrm>
              <a:off x="945" y="264"/>
              <a:ext cx="864" cy="155"/>
            </a:xfrm>
            <a:custGeom>
              <a:avLst/>
              <a:gdLst>
                <a:gd name="T0" fmla="*/ 0 w 21600"/>
                <a:gd name="T1" fmla="*/ 0 h 12344"/>
                <a:gd name="T2" fmla="*/ 0 w 21600"/>
                <a:gd name="T3" fmla="*/ 0 h 123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12344">
                  <a:moveTo>
                    <a:pt x="0" y="12344"/>
                  </a:moveTo>
                  <a:cubicBezTo>
                    <a:pt x="0" y="12344"/>
                    <a:pt x="9475" y="-9256"/>
                    <a:pt x="21600" y="4689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03" name="Rectangle 12"/>
          <p:cNvSpPr>
            <a:spLocks/>
          </p:cNvSpPr>
          <p:nvPr/>
        </p:nvSpPr>
        <p:spPr bwMode="auto">
          <a:xfrm>
            <a:off x="5267678" y="1349375"/>
            <a:ext cx="2888545" cy="458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i="1" dirty="0">
                <a:solidFill>
                  <a:srgbClr val="660066"/>
                </a:solidFill>
                <a:sym typeface="Helvetica" charset="0"/>
              </a:rPr>
              <a:t>Invasive Breast Cancer</a:t>
            </a: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2047523" y="1490664"/>
            <a:ext cx="2552700" cy="642937"/>
          </a:xfrm>
          <a:prstGeom prst="rect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Up Arrow 1"/>
          <p:cNvSpPr>
            <a:spLocks noChangeArrowheads="1"/>
          </p:cNvSpPr>
          <p:nvPr/>
        </p:nvSpPr>
        <p:spPr bwMode="auto">
          <a:xfrm>
            <a:off x="5490634" y="3328988"/>
            <a:ext cx="221544" cy="519112"/>
          </a:xfrm>
          <a:prstGeom prst="upArrow">
            <a:avLst>
              <a:gd name="adj1" fmla="val 50000"/>
              <a:gd name="adj2" fmla="val 5013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5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4260145" y="6419850"/>
            <a:ext cx="5428544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i="1" dirty="0" err="1">
                <a:cs typeface="Arial" charset="0"/>
              </a:rPr>
              <a:t>LaCroix</a:t>
            </a:r>
            <a:r>
              <a:rPr lang="en-US" sz="2000" i="1" dirty="0">
                <a:cs typeface="Arial" charset="0"/>
              </a:rPr>
              <a:t> et al., JAMA 2011, 305:1305–1314</a:t>
            </a: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616656" y="1417638"/>
            <a:ext cx="8051800" cy="4813300"/>
            <a:chOff x="216" y="-46"/>
            <a:chExt cx="7214" cy="4312"/>
          </a:xfrm>
        </p:grpSpPr>
        <p:pic>
          <p:nvPicPr>
            <p:cNvPr id="317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-46"/>
              <a:ext cx="7214" cy="4312"/>
            </a:xfrm>
            <a:prstGeom prst="rect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" t="9247" r="5481" b="12474"/>
            <a:stretch>
              <a:fillRect/>
            </a:stretch>
          </p:blipFill>
          <p:spPr bwMode="auto">
            <a:xfrm>
              <a:off x="1260" y="1200"/>
              <a:ext cx="1512" cy="6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Rectangle 4"/>
            <p:cNvSpPr>
              <a:spLocks/>
            </p:cNvSpPr>
            <p:nvPr/>
          </p:nvSpPr>
          <p:spPr bwMode="auto">
            <a:xfrm>
              <a:off x="1993" y="1269"/>
              <a:ext cx="746" cy="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1600">
                  <a:latin typeface="Helvetica" charset="0"/>
                  <a:cs typeface="Helvetica" charset="0"/>
                  <a:sym typeface="Helvetica" charset="0"/>
                </a:rPr>
                <a:t>Estrogen</a:t>
              </a:r>
            </a:p>
          </p:txBody>
        </p:sp>
      </p:grpSp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>
          <a:xfrm>
            <a:off x="928512" y="-125413"/>
            <a:ext cx="7295444" cy="1724026"/>
          </a:xfrm>
        </p:spPr>
        <p:txBody>
          <a:bodyPr/>
          <a:lstStyle/>
          <a:p>
            <a:pPr algn="ctr"/>
            <a:r>
              <a:rPr lang="en-US" sz="3600" dirty="0">
                <a:latin typeface="+mn-lt"/>
                <a:ea typeface="ＭＳ Ｐゴシック" charset="0"/>
                <a:cs typeface="Arial" charset="0"/>
              </a:rPr>
              <a:t>Estrogen-only </a:t>
            </a:r>
            <a:r>
              <a:rPr lang="en-US" sz="3600" dirty="0" smtClean="0">
                <a:latin typeface="+mn-lt"/>
                <a:ea typeface="ＭＳ Ｐゴシック" charset="0"/>
                <a:cs typeface="Arial" charset="0"/>
              </a:rPr>
              <a:t>HRT 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</a:rPr>
              <a:t>protects women</a:t>
            </a:r>
            <a:r>
              <a:rPr lang="en-US" sz="3600" dirty="0" smtClean="0">
                <a:latin typeface="+mn-lt"/>
                <a:ea typeface="ＭＳ Ｐゴシック" charset="0"/>
                <a:cs typeface="Arial" charset="0"/>
              </a:rPr>
              <a:t> from risk of </a:t>
            </a:r>
            <a:r>
              <a:rPr lang="en-US" sz="3600" dirty="0">
                <a:latin typeface="+mn-lt"/>
                <a:ea typeface="ＭＳ Ｐゴシック" charset="0"/>
                <a:cs typeface="Arial" charset="0"/>
              </a:rPr>
              <a:t>invasive breast cancer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12267" y="3251200"/>
            <a:ext cx="2874434" cy="1862138"/>
            <a:chOff x="5638800" y="3251201"/>
            <a:chExt cx="3234267" cy="1862665"/>
          </a:xfrm>
        </p:grpSpPr>
        <p:sp>
          <p:nvSpPr>
            <p:cNvPr id="31750" name="Down Arrow 1"/>
            <p:cNvSpPr>
              <a:spLocks noChangeArrowheads="1"/>
            </p:cNvSpPr>
            <p:nvPr/>
          </p:nvSpPr>
          <p:spPr bwMode="auto">
            <a:xfrm>
              <a:off x="5638800" y="3251201"/>
              <a:ext cx="220133" cy="50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751" name="Down Arrow 8"/>
            <p:cNvSpPr>
              <a:spLocks noChangeArrowheads="1"/>
            </p:cNvSpPr>
            <p:nvPr/>
          </p:nvSpPr>
          <p:spPr bwMode="auto">
            <a:xfrm>
              <a:off x="8686798" y="4724399"/>
              <a:ext cx="186269" cy="389467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0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1" y="350838"/>
            <a:ext cx="87050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might hormones increase cancer risk?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5469" y="1518914"/>
            <a:ext cx="78021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 growth signals induce rapid cell growth.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Cell growth (DNA replication) is error prone.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Hormones cause tissue stem cells to grow.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Aging – genetic damage accumulates with age.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Protective effects of hormones diminish with age.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80" y="3825309"/>
            <a:ext cx="3403600" cy="247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208944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9" y="1447800"/>
            <a:ext cx="9108418" cy="4561114"/>
          </a:xfrm>
        </p:spPr>
        <p:txBody>
          <a:bodyPr/>
          <a:lstStyle/>
          <a:p>
            <a:r>
              <a:rPr lang="en-US" dirty="0" smtClean="0"/>
              <a:t>Receptors</a:t>
            </a:r>
          </a:p>
          <a:p>
            <a:r>
              <a:rPr lang="en-US" dirty="0" smtClean="0"/>
              <a:t>G Proteins</a:t>
            </a:r>
          </a:p>
          <a:p>
            <a:r>
              <a:rPr lang="en-US" dirty="0" smtClean="0"/>
              <a:t>Protein Kinases</a:t>
            </a:r>
          </a:p>
          <a:p>
            <a:r>
              <a:rPr lang="en-US" dirty="0" smtClean="0"/>
              <a:t>Transcription Factors</a:t>
            </a:r>
          </a:p>
          <a:p>
            <a:r>
              <a:rPr lang="en-US" dirty="0" smtClean="0">
                <a:solidFill>
                  <a:srgbClr val="900090"/>
                </a:solidFill>
              </a:rPr>
              <a:t>BRCA1 and BRCA2</a:t>
            </a:r>
            <a:endParaRPr lang="en-US" dirty="0">
              <a:solidFill>
                <a:srgbClr val="9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733" y="88262"/>
            <a:ext cx="9118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Common mutations </a:t>
            </a:r>
            <a:r>
              <a:rPr lang="en-US" sz="4000" smtClean="0"/>
              <a:t>in women’s </a:t>
            </a:r>
            <a:r>
              <a:rPr lang="en-US" sz="4000" dirty="0" smtClean="0"/>
              <a:t>cancers…</a:t>
            </a:r>
            <a:endParaRPr lang="en-US" sz="4000" dirty="0"/>
          </a:p>
        </p:txBody>
      </p:sp>
      <p:pic>
        <p:nvPicPr>
          <p:cNvPr id="7" name="Picture 6" descr="passing 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3" y="3938878"/>
            <a:ext cx="3461348" cy="2295024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4231" y="4505581"/>
            <a:ext cx="4962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Proteins that pass the signal…</a:t>
            </a:r>
          </a:p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&amp; DNA repair proteins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511037" y="167391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3269539" y="221592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4085765" y="2801225"/>
            <a:ext cx="476231" cy="793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6281" y="1428347"/>
            <a:ext cx="2435204" cy="2258755"/>
            <a:chOff x="2986281" y="1428347"/>
            <a:chExt cx="2435204" cy="2258755"/>
          </a:xfrm>
        </p:grpSpPr>
        <p:sp>
          <p:nvSpPr>
            <p:cNvPr id="4" name="TextBox 3"/>
            <p:cNvSpPr txBox="1"/>
            <p:nvPr/>
          </p:nvSpPr>
          <p:spPr>
            <a:xfrm>
              <a:off x="2986281" y="1428347"/>
              <a:ext cx="10486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Her2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7053" y="1923537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</a:rPr>
                <a:t>Ras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49744" y="2508312"/>
              <a:ext cx="971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PI3K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4068" y="3102327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ER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58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0829"/>
            <a:ext cx="853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Estrogen is normally a STOP </a:t>
            </a:r>
            <a:r>
              <a:rPr lang="en-US" sz="2800" smtClean="0">
                <a:solidFill>
                  <a:srgbClr val="FFFFFF"/>
                </a:solidFill>
              </a:rPr>
              <a:t>(wait) </a:t>
            </a:r>
            <a:r>
              <a:rPr lang="en-US" sz="2800" dirty="0" smtClean="0">
                <a:solidFill>
                  <a:srgbClr val="FFFFFF"/>
                </a:solidFill>
              </a:rPr>
              <a:t>signal in </a:t>
            </a:r>
            <a:r>
              <a:rPr lang="en-US" sz="2800" smtClean="0">
                <a:solidFill>
                  <a:srgbClr val="FFFFFF"/>
                </a:solidFill>
              </a:rPr>
              <a:t>the breast </a:t>
            </a:r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003887" y="5204251"/>
            <a:ext cx="4811483" cy="1446550"/>
            <a:chOff x="3953088" y="5204251"/>
            <a:chExt cx="4811483" cy="1446550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4370775" y="5204251"/>
              <a:ext cx="4393796" cy="14465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STOP </a:t>
              </a:r>
              <a:r>
                <a:rPr lang="en-US" sz="3600" dirty="0">
                  <a:solidFill>
                    <a:srgbClr val="FF55DE"/>
                  </a:solidFill>
                </a:rPr>
                <a:t>(</a:t>
              </a:r>
              <a:r>
                <a:rPr lang="en-US" sz="3600" dirty="0" smtClean="0">
                  <a:solidFill>
                    <a:srgbClr val="FF55DE"/>
                  </a:solidFill>
                </a:rPr>
                <a:t>stasis</a:t>
              </a:r>
              <a:r>
                <a:rPr lang="en-US" sz="4400" dirty="0" smtClean="0">
                  <a:solidFill>
                    <a:srgbClr val="FF55DE"/>
                  </a:solidFill>
                </a:rPr>
                <a:t>)           </a:t>
              </a:r>
            </a:p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(correct address)           </a:t>
              </a:r>
              <a:endParaRPr lang="en-US" sz="44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953088" y="55084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49"/>
            <a:chOff x="857776" y="2957626"/>
            <a:chExt cx="2376200" cy="967249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61176" y="4597400"/>
            <a:ext cx="1281317" cy="1130875"/>
            <a:chOff x="2661176" y="4597400"/>
            <a:chExt cx="1281317" cy="1130875"/>
          </a:xfrm>
        </p:grpSpPr>
        <p:sp>
          <p:nvSpPr>
            <p:cNvPr id="14" name="Line 60"/>
            <p:cNvSpPr>
              <a:spLocks noChangeShapeType="1"/>
            </p:cNvSpPr>
            <p:nvPr/>
          </p:nvSpPr>
          <p:spPr bwMode="auto">
            <a:xfrm rot="3752430">
              <a:off x="3678461" y="4531798"/>
              <a:ext cx="67162" cy="460903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2" name="Oval 31"/>
            <p:cNvSpPr/>
            <p:nvPr/>
          </p:nvSpPr>
          <p:spPr>
            <a:xfrm>
              <a:off x="2661176" y="48880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13576" y="5065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679700" y="45974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073400" y="51435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97200" y="47244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51776" y="3581400"/>
            <a:ext cx="1271300" cy="1130875"/>
            <a:chOff x="7512576" y="4572000"/>
            <a:chExt cx="1271300" cy="1130875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007600" y="557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27" y="375537"/>
            <a:ext cx="8275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Protein kinases common in breast cancer change ER…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7543" y="3431306"/>
            <a:ext cx="1254984" cy="756452"/>
            <a:chOff x="5080423" y="4111616"/>
            <a:chExt cx="1254984" cy="756452"/>
          </a:xfrm>
        </p:grpSpPr>
        <p:sp>
          <p:nvSpPr>
            <p:cNvPr id="2" name="Oval 1"/>
            <p:cNvSpPr/>
            <p:nvPr/>
          </p:nvSpPr>
          <p:spPr>
            <a:xfrm rot="630946">
              <a:off x="5080423" y="4127276"/>
              <a:ext cx="1254984" cy="740792"/>
            </a:xfrm>
            <a:prstGeom prst="ellipse">
              <a:avLst/>
            </a:prstGeom>
            <a:solidFill>
              <a:srgbClr val="342C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604608">
              <a:off x="5338080" y="4111616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75611" y="3705867"/>
            <a:ext cx="1254984" cy="756451"/>
            <a:chOff x="4296571" y="4537357"/>
            <a:chExt cx="1254984" cy="756451"/>
          </a:xfrm>
        </p:grpSpPr>
        <p:sp>
          <p:nvSpPr>
            <p:cNvPr id="25" name="Oval 24"/>
            <p:cNvSpPr/>
            <p:nvPr/>
          </p:nvSpPr>
          <p:spPr>
            <a:xfrm rot="630946">
              <a:off x="4296571" y="4553016"/>
              <a:ext cx="1254984" cy="740792"/>
            </a:xfrm>
            <a:prstGeom prst="ellipse">
              <a:avLst/>
            </a:prstGeom>
            <a:solidFill>
              <a:srgbClr val="5872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04608">
              <a:off x="4554228" y="453735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PK</a:t>
              </a:r>
              <a:endParaRPr lang="en-US" sz="4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66171" y="4007007"/>
            <a:ext cx="1254984" cy="756451"/>
            <a:chOff x="3675451" y="5065267"/>
            <a:chExt cx="1254984" cy="756451"/>
          </a:xfrm>
        </p:grpSpPr>
        <p:sp>
          <p:nvSpPr>
            <p:cNvPr id="23" name="Oval 22"/>
            <p:cNvSpPr/>
            <p:nvPr/>
          </p:nvSpPr>
          <p:spPr>
            <a:xfrm rot="630946">
              <a:off x="3675451" y="5080926"/>
              <a:ext cx="1254984" cy="740792"/>
            </a:xfrm>
            <a:prstGeom prst="ellipse">
              <a:avLst/>
            </a:prstGeom>
            <a:solidFill>
              <a:srgbClr val="8497FF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604608">
              <a:off x="3933108" y="506526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346040" y="4716893"/>
            <a:ext cx="1851937" cy="934928"/>
            <a:chOff x="2346040" y="4716893"/>
            <a:chExt cx="1851937" cy="934928"/>
          </a:xfrm>
        </p:grpSpPr>
        <p:sp>
          <p:nvSpPr>
            <p:cNvPr id="13" name="TextBox 12"/>
            <p:cNvSpPr txBox="1"/>
            <p:nvPr/>
          </p:nvSpPr>
          <p:spPr>
            <a:xfrm>
              <a:off x="2373885" y="4716893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3879254" y="4862625"/>
              <a:ext cx="3187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6040" y="5067045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41339" y="5195652"/>
            <a:ext cx="4114375" cy="1446550"/>
            <a:chOff x="3521293" y="5157552"/>
            <a:chExt cx="4114375" cy="1446550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3603217" y="5157552"/>
              <a:ext cx="4032451" cy="14465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smtClean="0">
                  <a:solidFill>
                    <a:srgbClr val="FF55DE"/>
                  </a:solidFill>
                </a:rPr>
                <a:t>GROW     </a:t>
              </a:r>
              <a:endParaRPr lang="en-US" sz="4400" dirty="0" smtClean="0">
                <a:solidFill>
                  <a:srgbClr val="FF55DE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(wrong address!)</a:t>
              </a:r>
              <a:endParaRPr lang="en-US" sz="44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521293" y="5440742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49"/>
            <a:chOff x="857776" y="2957626"/>
            <a:chExt cx="2376200" cy="967249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sp>
        <p:nvSpPr>
          <p:cNvPr id="14" name="Line 60"/>
          <p:cNvSpPr>
            <a:spLocks noChangeShapeType="1"/>
          </p:cNvSpPr>
          <p:nvPr/>
        </p:nvSpPr>
        <p:spPr bwMode="auto">
          <a:xfrm rot="3752430">
            <a:off x="3640361" y="4544498"/>
            <a:ext cx="67162" cy="460903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grpSp>
        <p:nvGrpSpPr>
          <p:cNvPr id="11" name="Group 10"/>
          <p:cNvGrpSpPr/>
          <p:nvPr/>
        </p:nvGrpSpPr>
        <p:grpSpPr>
          <a:xfrm>
            <a:off x="2584976" y="4597400"/>
            <a:ext cx="1271300" cy="1130875"/>
            <a:chOff x="7080776" y="4140200"/>
            <a:chExt cx="1271300" cy="1130875"/>
          </a:xfrm>
        </p:grpSpPr>
        <p:sp>
          <p:nvSpPr>
            <p:cNvPr id="32" name="Oval 31"/>
            <p:cNvSpPr/>
            <p:nvPr/>
          </p:nvSpPr>
          <p:spPr>
            <a:xfrm>
              <a:off x="7080776" y="4430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233176" y="4608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099300" y="41402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493000" y="46863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416800" y="42672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00776" y="3479800"/>
            <a:ext cx="1271300" cy="1130875"/>
            <a:chOff x="7512576" y="4572000"/>
            <a:chExt cx="1271300" cy="1130875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en-US" sz="3200" dirty="0" smtClean="0"/>
                <a:t>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en-US" sz="3200" dirty="0"/>
              </a:p>
            </p:txBody>
          </p:sp>
        </p:grpSp>
      </p:grpSp>
      <p:pic>
        <p:nvPicPr>
          <p:cNvPr id="84" name="Picture 83" descr="Red-Light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3" y="1829998"/>
            <a:ext cx="2423160" cy="2692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</p:pic>
      <p:pic>
        <p:nvPicPr>
          <p:cNvPr id="85" name="Picture 84" descr="green lig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1" y="1741374"/>
            <a:ext cx="2404446" cy="282876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</p:pic>
      <p:pic>
        <p:nvPicPr>
          <p:cNvPr id="86" name="Picture 85" descr="RELAY-RACE_905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r="52061"/>
          <a:stretch/>
        </p:blipFill>
        <p:spPr>
          <a:xfrm>
            <a:off x="888606" y="1642176"/>
            <a:ext cx="2479218" cy="3304157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096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rpri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27" y="312037"/>
            <a:ext cx="809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Protein kinases in breast cancer BOOST ER activity…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Arc 19"/>
          <p:cNvSpPr>
            <a:spLocks/>
          </p:cNvSpPr>
          <p:nvPr/>
        </p:nvSpPr>
        <p:spPr bwMode="auto">
          <a:xfrm rot="20660044">
            <a:off x="908108" y="1542411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703" y="2370865"/>
            <a:ext cx="722312" cy="682625"/>
            <a:chOff x="4611" y="1815"/>
            <a:chExt cx="455" cy="430"/>
          </a:xfrm>
        </p:grpSpPr>
        <p:sp>
          <p:nvSpPr>
            <p:cNvPr id="6" name="Line 35"/>
            <p:cNvSpPr>
              <a:spLocks noChangeShapeType="1"/>
            </p:cNvSpPr>
            <p:nvPr/>
          </p:nvSpPr>
          <p:spPr bwMode="auto">
            <a:xfrm flipH="1">
              <a:off x="4611" y="2004"/>
              <a:ext cx="223" cy="241"/>
            </a:xfrm>
            <a:prstGeom prst="line">
              <a:avLst/>
            </a:pr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4787" y="1815"/>
              <a:ext cx="279" cy="245"/>
            </a:xfrm>
            <a:custGeom>
              <a:avLst/>
              <a:gdLst>
                <a:gd name="T0" fmla="*/ 30 w 279"/>
                <a:gd name="T1" fmla="*/ 0 h 245"/>
                <a:gd name="T2" fmla="*/ 13 w 279"/>
                <a:gd name="T3" fmla="*/ 129 h 245"/>
                <a:gd name="T4" fmla="*/ 107 w 279"/>
                <a:gd name="T5" fmla="*/ 232 h 245"/>
                <a:gd name="T6" fmla="*/ 245 w 279"/>
                <a:gd name="T7" fmla="*/ 206 h 245"/>
                <a:gd name="T8" fmla="*/ 279 w 279"/>
                <a:gd name="T9" fmla="*/ 14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45">
                  <a:moveTo>
                    <a:pt x="30" y="0"/>
                  </a:moveTo>
                  <a:cubicBezTo>
                    <a:pt x="15" y="45"/>
                    <a:pt x="0" y="90"/>
                    <a:pt x="13" y="129"/>
                  </a:cubicBezTo>
                  <a:cubicBezTo>
                    <a:pt x="26" y="168"/>
                    <a:pt x="68" y="219"/>
                    <a:pt x="107" y="232"/>
                  </a:cubicBezTo>
                  <a:cubicBezTo>
                    <a:pt x="146" y="245"/>
                    <a:pt x="216" y="220"/>
                    <a:pt x="245" y="206"/>
                  </a:cubicBezTo>
                  <a:cubicBezTo>
                    <a:pt x="274" y="192"/>
                    <a:pt x="273" y="156"/>
                    <a:pt x="279" y="146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83540" y="2414558"/>
            <a:ext cx="625475" cy="760413"/>
            <a:chOff x="4824" y="1824"/>
            <a:chExt cx="394" cy="479"/>
          </a:xfrm>
        </p:grpSpPr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046" y="2122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4824" y="1824"/>
              <a:ext cx="172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</p:grpSp>
      <p:sp>
        <p:nvSpPr>
          <p:cNvPr id="12" name="Line 58"/>
          <p:cNvSpPr>
            <a:spLocks noChangeShapeType="1"/>
          </p:cNvSpPr>
          <p:nvPr/>
        </p:nvSpPr>
        <p:spPr bwMode="auto">
          <a:xfrm rot="3752430">
            <a:off x="5913107" y="3243725"/>
            <a:ext cx="90488" cy="3429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20582860">
            <a:off x="863948" y="1634339"/>
            <a:ext cx="6653212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5912044" y="1557186"/>
            <a:ext cx="1422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Outside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5610" y="2465496"/>
            <a:ext cx="1137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Inside</a:t>
            </a:r>
            <a:endParaRPr lang="en-US" sz="3200" i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43669" y="2675933"/>
            <a:ext cx="582398" cy="586543"/>
            <a:chOff x="6436789" y="3341125"/>
            <a:chExt cx="582398" cy="586543"/>
          </a:xfrm>
        </p:grpSpPr>
        <p:sp>
          <p:nvSpPr>
            <p:cNvPr id="18" name="Hexagon 17"/>
            <p:cNvSpPr/>
            <p:nvPr/>
          </p:nvSpPr>
          <p:spPr>
            <a:xfrm rot="1773710">
              <a:off x="6436789" y="3393437"/>
              <a:ext cx="582398" cy="534231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589415">
              <a:off x="6486608" y="3341125"/>
              <a:ext cx="4884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G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7543" y="3431306"/>
            <a:ext cx="1254984" cy="756452"/>
            <a:chOff x="5080423" y="4111616"/>
            <a:chExt cx="1254984" cy="756452"/>
          </a:xfrm>
        </p:grpSpPr>
        <p:sp>
          <p:nvSpPr>
            <p:cNvPr id="2" name="Oval 1"/>
            <p:cNvSpPr/>
            <p:nvPr/>
          </p:nvSpPr>
          <p:spPr>
            <a:xfrm rot="630946">
              <a:off x="5080423" y="4127276"/>
              <a:ext cx="1254984" cy="740792"/>
            </a:xfrm>
            <a:prstGeom prst="ellipse">
              <a:avLst/>
            </a:prstGeom>
            <a:solidFill>
              <a:srgbClr val="342C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604608">
              <a:off x="5338080" y="4111616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75611" y="3705867"/>
            <a:ext cx="1254984" cy="756451"/>
            <a:chOff x="4296571" y="4537357"/>
            <a:chExt cx="1254984" cy="756451"/>
          </a:xfrm>
        </p:grpSpPr>
        <p:sp>
          <p:nvSpPr>
            <p:cNvPr id="25" name="Oval 24"/>
            <p:cNvSpPr/>
            <p:nvPr/>
          </p:nvSpPr>
          <p:spPr>
            <a:xfrm rot="630946">
              <a:off x="4296571" y="4553016"/>
              <a:ext cx="1254984" cy="740792"/>
            </a:xfrm>
            <a:prstGeom prst="ellipse">
              <a:avLst/>
            </a:prstGeom>
            <a:solidFill>
              <a:srgbClr val="5872BD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604608">
              <a:off x="4554228" y="453735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PK</a:t>
              </a:r>
              <a:endParaRPr lang="en-US" sz="4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66171" y="4007007"/>
            <a:ext cx="1254984" cy="756451"/>
            <a:chOff x="3675451" y="5065267"/>
            <a:chExt cx="1254984" cy="756451"/>
          </a:xfrm>
        </p:grpSpPr>
        <p:sp>
          <p:nvSpPr>
            <p:cNvPr id="23" name="Oval 22"/>
            <p:cNvSpPr/>
            <p:nvPr/>
          </p:nvSpPr>
          <p:spPr>
            <a:xfrm rot="630946">
              <a:off x="3675451" y="5080926"/>
              <a:ext cx="1254984" cy="740792"/>
            </a:xfrm>
            <a:prstGeom prst="ellipse">
              <a:avLst/>
            </a:prstGeom>
            <a:solidFill>
              <a:srgbClr val="8497FF"/>
            </a:solidFill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604608">
              <a:off x="3933108" y="5065267"/>
              <a:ext cx="782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PK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Arc 20"/>
          <p:cNvSpPr>
            <a:spLocks/>
          </p:cNvSpPr>
          <p:nvPr/>
        </p:nvSpPr>
        <p:spPr bwMode="auto">
          <a:xfrm rot="18784623">
            <a:off x="2288562" y="3945926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" name="Arc 20"/>
          <p:cNvSpPr>
            <a:spLocks/>
          </p:cNvSpPr>
          <p:nvPr/>
        </p:nvSpPr>
        <p:spPr bwMode="auto">
          <a:xfrm rot="18784623">
            <a:off x="2244403" y="3886672"/>
            <a:ext cx="2706687" cy="340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0956">
            <a:off x="2750102" y="4652177"/>
            <a:ext cx="1011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346040" y="4716893"/>
            <a:ext cx="1851937" cy="934928"/>
            <a:chOff x="2346040" y="4716893"/>
            <a:chExt cx="1851937" cy="934928"/>
          </a:xfrm>
        </p:grpSpPr>
        <p:sp>
          <p:nvSpPr>
            <p:cNvPr id="13" name="TextBox 12"/>
            <p:cNvSpPr txBox="1"/>
            <p:nvPr/>
          </p:nvSpPr>
          <p:spPr>
            <a:xfrm>
              <a:off x="2373885" y="4716893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3879254" y="4862625"/>
              <a:ext cx="3187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6040" y="5067045"/>
              <a:ext cx="393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84887" y="5145765"/>
            <a:ext cx="2646536" cy="769441"/>
            <a:chOff x="4384887" y="5145765"/>
            <a:chExt cx="2646536" cy="769441"/>
          </a:xfrm>
        </p:grpSpPr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5092270" y="5145765"/>
              <a:ext cx="1939153" cy="769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55DE"/>
                  </a:solidFill>
                </a:rPr>
                <a:t>GROW</a:t>
              </a:r>
              <a:endParaRPr lang="en-US" sz="4400" dirty="0">
                <a:solidFill>
                  <a:srgbClr val="FF55DE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84887" y="5457675"/>
              <a:ext cx="725774" cy="19653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65652" y="3537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536700" y="1981200"/>
            <a:ext cx="495300" cy="584776"/>
            <a:chOff x="381000" y="1333500"/>
            <a:chExt cx="495300" cy="584776"/>
          </a:xfrm>
        </p:grpSpPr>
        <p:sp>
          <p:nvSpPr>
            <p:cNvPr id="46" name="Hexagon 45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1000" y="1168400"/>
            <a:ext cx="1397000" cy="749876"/>
            <a:chOff x="381000" y="1168400"/>
            <a:chExt cx="1397000" cy="749876"/>
          </a:xfrm>
        </p:grpSpPr>
        <p:sp>
          <p:nvSpPr>
            <p:cNvPr id="37" name="Hexagon 36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282700" y="12827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1320800" y="11684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7776" y="2957626"/>
            <a:ext cx="2376200" cy="967250"/>
            <a:chOff x="857776" y="2957626"/>
            <a:chExt cx="2376200" cy="967250"/>
          </a:xfrm>
        </p:grpSpPr>
        <p:sp>
          <p:nvSpPr>
            <p:cNvPr id="39" name="Oval 38"/>
            <p:cNvSpPr/>
            <p:nvPr/>
          </p:nvSpPr>
          <p:spPr>
            <a:xfrm>
              <a:off x="857776" y="3262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15076" y="2957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04900" y="33401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4900" y="30353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</p:grpSp>
      <p:sp>
        <p:nvSpPr>
          <p:cNvPr id="14" name="Line 60"/>
          <p:cNvSpPr>
            <a:spLocks noChangeShapeType="1"/>
          </p:cNvSpPr>
          <p:nvPr/>
        </p:nvSpPr>
        <p:spPr bwMode="auto">
          <a:xfrm rot="3752430">
            <a:off x="3640361" y="4544498"/>
            <a:ext cx="67162" cy="460903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grpSp>
        <p:nvGrpSpPr>
          <p:cNvPr id="11" name="Group 10"/>
          <p:cNvGrpSpPr/>
          <p:nvPr/>
        </p:nvGrpSpPr>
        <p:grpSpPr>
          <a:xfrm>
            <a:off x="2584976" y="4597400"/>
            <a:ext cx="1271300" cy="1130876"/>
            <a:chOff x="7080776" y="4140200"/>
            <a:chExt cx="1271300" cy="1130876"/>
          </a:xfrm>
        </p:grpSpPr>
        <p:sp>
          <p:nvSpPr>
            <p:cNvPr id="32" name="Oval 31"/>
            <p:cNvSpPr/>
            <p:nvPr/>
          </p:nvSpPr>
          <p:spPr>
            <a:xfrm>
              <a:off x="7080776" y="44308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233176" y="4608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099300" y="4140200"/>
              <a:ext cx="495300" cy="584776"/>
              <a:chOff x="381000" y="1333500"/>
              <a:chExt cx="495300" cy="584776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493000" y="46863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416800" y="4267200"/>
              <a:ext cx="495300" cy="584776"/>
              <a:chOff x="381000" y="1308100"/>
              <a:chExt cx="495300" cy="584776"/>
            </a:xfrm>
          </p:grpSpPr>
          <p:sp>
            <p:nvSpPr>
              <p:cNvPr id="59" name="Hexagon 5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76300" y="2946400"/>
            <a:ext cx="495300" cy="584776"/>
            <a:chOff x="381000" y="1333500"/>
            <a:chExt cx="495300" cy="584776"/>
          </a:xfrm>
        </p:grpSpPr>
        <p:sp>
          <p:nvSpPr>
            <p:cNvPr id="52" name="Hexagon 51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0900" y="2717800"/>
            <a:ext cx="495300" cy="584776"/>
            <a:chOff x="381000" y="1333500"/>
            <a:chExt cx="495300" cy="584776"/>
          </a:xfrm>
        </p:grpSpPr>
        <p:sp>
          <p:nvSpPr>
            <p:cNvPr id="55" name="Hexagon 54"/>
            <p:cNvSpPr/>
            <p:nvPr/>
          </p:nvSpPr>
          <p:spPr>
            <a:xfrm>
              <a:off x="381000" y="1447800"/>
              <a:ext cx="495300" cy="381000"/>
            </a:xfrm>
            <a:prstGeom prst="hexag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419100" y="1333500"/>
              <a:ext cx="33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00776" y="3479800"/>
            <a:ext cx="1271300" cy="1130876"/>
            <a:chOff x="7512576" y="4572000"/>
            <a:chExt cx="1271300" cy="1130876"/>
          </a:xfrm>
        </p:grpSpPr>
        <p:sp>
          <p:nvSpPr>
            <p:cNvPr id="74" name="Oval 73"/>
            <p:cNvSpPr/>
            <p:nvPr/>
          </p:nvSpPr>
          <p:spPr>
            <a:xfrm>
              <a:off x="7512576" y="48626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64976" y="5040426"/>
              <a:ext cx="1118900" cy="574493"/>
            </a:xfrm>
            <a:prstGeom prst="ellipse">
              <a:avLst/>
            </a:prstGeom>
            <a:gradFill flip="none" rotWithShape="1">
              <a:gsLst>
                <a:gs pos="0">
                  <a:srgbClr val="3EBBBE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31100" y="4572000"/>
              <a:ext cx="495300" cy="584776"/>
              <a:chOff x="381000" y="1333500"/>
              <a:chExt cx="495300" cy="584776"/>
            </a:xfrm>
          </p:grpSpPr>
          <p:sp>
            <p:nvSpPr>
              <p:cNvPr id="81" name="Hexagon 80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flipH="1">
                <a:off x="419100" y="13335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924800" y="5118100"/>
              <a:ext cx="6377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ER</a:t>
              </a:r>
              <a:endParaRPr lang="en-US" sz="32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48600" y="4699000"/>
              <a:ext cx="495300" cy="584776"/>
              <a:chOff x="381000" y="1308100"/>
              <a:chExt cx="495300" cy="584776"/>
            </a:xfrm>
          </p:grpSpPr>
          <p:sp>
            <p:nvSpPr>
              <p:cNvPr id="79" name="Hexagon 78"/>
              <p:cNvSpPr/>
              <p:nvPr/>
            </p:nvSpPr>
            <p:spPr>
              <a:xfrm>
                <a:off x="381000" y="1447800"/>
                <a:ext cx="495300" cy="381000"/>
              </a:xfrm>
              <a:prstGeom prst="hexagon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flipH="1">
                <a:off x="419100" y="1308100"/>
                <a:ext cx="33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</a:t>
                </a:r>
                <a:endParaRPr lang="en-US" sz="3200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524000" y="4724400"/>
            <a:ext cx="2019300" cy="1615420"/>
            <a:chOff x="1524000" y="4724400"/>
            <a:chExt cx="2019300" cy="1615420"/>
          </a:xfrm>
        </p:grpSpPr>
        <p:sp>
          <p:nvSpPr>
            <p:cNvPr id="31" name="&quot;No&quot; Symbol 30"/>
            <p:cNvSpPr/>
            <p:nvPr/>
          </p:nvSpPr>
          <p:spPr>
            <a:xfrm>
              <a:off x="2298700" y="4724400"/>
              <a:ext cx="1244600" cy="106680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24000" y="5816600"/>
              <a:ext cx="167548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FF00"/>
                  </a:solidFill>
                </a:rPr>
                <a:t>T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amoxifen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30300" y="1295400"/>
            <a:ext cx="4206367" cy="1485900"/>
            <a:chOff x="495300" y="736600"/>
            <a:chExt cx="4206367" cy="1485900"/>
          </a:xfrm>
        </p:grpSpPr>
        <p:sp>
          <p:nvSpPr>
            <p:cNvPr id="84" name="&quot;No&quot; Symbol 83"/>
            <p:cNvSpPr/>
            <p:nvPr/>
          </p:nvSpPr>
          <p:spPr>
            <a:xfrm>
              <a:off x="495300" y="1155700"/>
              <a:ext cx="1244600" cy="106680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60500" y="736600"/>
              <a:ext cx="3241167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Aromatase inhibitors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60179" y="1471993"/>
            <a:ext cx="2278942" cy="1224114"/>
            <a:chOff x="6460179" y="1471993"/>
            <a:chExt cx="2278942" cy="1224114"/>
          </a:xfrm>
        </p:grpSpPr>
        <p:sp>
          <p:nvSpPr>
            <p:cNvPr id="71" name="&quot;No&quot; Symbol 70"/>
            <p:cNvSpPr/>
            <p:nvPr/>
          </p:nvSpPr>
          <p:spPr>
            <a:xfrm>
              <a:off x="6460179" y="1471993"/>
              <a:ext cx="1246721" cy="1224114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90436" y="1752319"/>
              <a:ext cx="10486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FFFF00"/>
                  </a:solidFill>
                </a:rPr>
                <a:t>Her2</a:t>
              </a:r>
              <a:endParaRPr lang="en-US" sz="32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6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2" y="-152397"/>
            <a:ext cx="8705088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Rational drug design (targeted therapy)…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6399" y="829745"/>
            <a:ext cx="86453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Block hormone actions (endocrine therapy)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Block cell signaling (targeted therapy)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Combination therapy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Breast cancer – block hormones and their receptors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Block protein kinases that modify hormone behavior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Her2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0533" y="4013201"/>
            <a:ext cx="8203312" cy="2750930"/>
            <a:chOff x="880533" y="4013201"/>
            <a:chExt cx="8203312" cy="2750930"/>
          </a:xfrm>
        </p:grpSpPr>
        <p:pic>
          <p:nvPicPr>
            <p:cNvPr id="6" name="Picture 5" descr="fumble signa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356" y="4013201"/>
              <a:ext cx="4401489" cy="2750930"/>
            </a:xfrm>
            <a:prstGeom prst="rect">
              <a:avLst/>
            </a:prstGeom>
            <a:ln w="38100" cmpd="sng">
              <a:solidFill>
                <a:srgbClr val="4F81BD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80533" y="4724401"/>
              <a:ext cx="3552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DISRUPT the SIGNAL!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487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602" y="1294548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is “cell signaling”?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cells interpret signals?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  <p:pic>
        <p:nvPicPr>
          <p:cNvPr id="2" name="Picture 1" descr="Finish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34" y="-33865"/>
            <a:ext cx="11216642" cy="701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459" y="-50795"/>
            <a:ext cx="87050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Finish Line…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3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468" y="0"/>
            <a:ext cx="8705088" cy="1143000"/>
          </a:xfrm>
        </p:spPr>
        <p:txBody>
          <a:bodyPr/>
          <a:lstStyle/>
          <a:p>
            <a:r>
              <a:rPr lang="en-US" i="1" dirty="0" smtClean="0"/>
              <a:t>Signals are very rapid…</a:t>
            </a:r>
            <a:endParaRPr lang="en-US" i="1" dirty="0"/>
          </a:p>
        </p:txBody>
      </p:sp>
      <p:pic>
        <p:nvPicPr>
          <p:cNvPr id="4" name="Picture 3" descr="fast into nucleu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1223434"/>
            <a:ext cx="6409266" cy="4470729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95375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38" y="1057486"/>
            <a:ext cx="9199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is “cell signaling”?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What are the major types of signals &amp; signaling molecules?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cells interpret signals?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Hormones are highly specialized signals.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cancers are influenced by hormonal signals.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2" name="Picture 1" descr="Finish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3" y="3640666"/>
            <a:ext cx="4307842" cy="26924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459" y="-50795"/>
            <a:ext cx="87050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Finish Line…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44" y="5785503"/>
            <a:ext cx="1176256" cy="1176256"/>
          </a:xfrm>
        </p:spPr>
      </p:pic>
    </p:spTree>
    <p:extLst>
      <p:ext uri="{BB962C8B-B14F-4D97-AF65-F5344CB8AC3E}">
        <p14:creationId xmlns:p14="http://schemas.microsoft.com/office/powerpoint/2010/main" val="89517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lecular_mechanisms_cancer"/>
          <p:cNvPicPr>
            <a:picLocks noChangeAspect="1" noChangeArrowheads="1"/>
          </p:cNvPicPr>
          <p:nvPr/>
        </p:nvPicPr>
        <p:blipFill rotWithShape="1">
          <a:blip r:embed="rId2"/>
          <a:srcRect t="18679"/>
          <a:stretch/>
        </p:blipFill>
        <p:spPr bwMode="auto">
          <a:xfrm>
            <a:off x="1955883" y="786146"/>
            <a:ext cx="5292725" cy="6081747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5549" y="-7258"/>
            <a:ext cx="721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Cancer is a cell signaling problem!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065" y="-30156"/>
            <a:ext cx="8705088" cy="1143000"/>
          </a:xfrm>
        </p:spPr>
        <p:txBody>
          <a:bodyPr/>
          <a:lstStyle/>
          <a:p>
            <a:r>
              <a:rPr lang="en-US" i="1" dirty="0" smtClean="0"/>
              <a:t>Cells have 3 decisions to make…</a:t>
            </a:r>
            <a:endParaRPr lang="en-US" i="1" dirty="0"/>
          </a:p>
        </p:txBody>
      </p:sp>
      <p:pic>
        <p:nvPicPr>
          <p:cNvPr id="4" name="Picture 3" descr="multiple sig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1045632"/>
            <a:ext cx="7128934" cy="4756336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65543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558800" y="1223626"/>
            <a:ext cx="8479183" cy="4445000"/>
            <a:chOff x="376" y="763"/>
            <a:chExt cx="5804" cy="2800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763"/>
              <a:ext cx="2209" cy="280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2421" y="1094"/>
              <a:ext cx="3759" cy="168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D927A9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buFont typeface="Arial" charset="0"/>
                <a:buChar char="•"/>
              </a:pPr>
              <a:r>
                <a:rPr lang="en-US" sz="2400" dirty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Cancer cells </a:t>
              </a:r>
              <a:r>
                <a:rPr lang="en-US" sz="2400" dirty="0" smtClean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are damaged cells.</a:t>
              </a:r>
            </a:p>
            <a:p>
              <a:pPr marL="457200" indent="-457200">
                <a:buFont typeface="Arial" charset="0"/>
                <a:buChar char="•"/>
              </a:pPr>
              <a:endParaRPr lang="en-US" sz="2400" dirty="0" smtClean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 smtClean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They are extremely hard to kill. </a:t>
              </a:r>
            </a:p>
            <a:p>
              <a:pPr marL="457200" indent="-457200">
                <a:buFont typeface="Arial" charset="0"/>
                <a:buChar char="•"/>
              </a:pPr>
              <a:endParaRPr lang="en-US" sz="2400" dirty="0" smtClean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T</a:t>
              </a:r>
              <a:r>
                <a:rPr lang="en-US" sz="2400" dirty="0" smtClean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hey don’t “stop”</a:t>
              </a:r>
              <a:r>
                <a:rPr lang="en-US" altLang="ja-JP" sz="2400" dirty="0" smtClean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…</a:t>
              </a:r>
              <a:endParaRPr lang="en-US" altLang="ja-JP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buFont typeface="Arial" charset="0"/>
                <a:buChar char="•"/>
              </a:pPr>
              <a:endParaRPr lang="en-US" altLang="ja-JP" sz="2400" dirty="0" smtClean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T</a:t>
              </a:r>
              <a:r>
                <a:rPr lang="en-US" sz="2400" dirty="0" smtClean="0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hey grow &amp; destroy normal cells.</a:t>
              </a:r>
              <a:endParaRPr lang="en-US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80727" y="5787157"/>
            <a:ext cx="3667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Standard Issue </a:t>
            </a:r>
            <a:r>
              <a:rPr lang="ja-JP" altLang="en-US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“</a:t>
            </a:r>
            <a:r>
              <a:rPr lang="en-US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Zombie</a:t>
            </a:r>
            <a:r>
              <a:rPr lang="ja-JP" altLang="en-US" sz="2400" dirty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”</a:t>
            </a:r>
            <a:endParaRPr lang="en-US" sz="2400" dirty="0"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867" y="152404"/>
            <a:ext cx="8138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Cancer cells make inappropriate decisions...</a:t>
            </a:r>
            <a:endParaRPr lang="en-US" sz="3200" i="1" dirty="0"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6933"/>
            <a:ext cx="3084519" cy="3420533"/>
            <a:chOff x="0" y="0"/>
            <a:chExt cx="3084519" cy="3420533"/>
          </a:xfrm>
        </p:grpSpPr>
        <p:pic>
          <p:nvPicPr>
            <p:cNvPr id="2" name="Picture 1" descr="john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16"/>
            <a:stretch/>
          </p:blipFill>
          <p:spPr>
            <a:xfrm>
              <a:off x="0" y="0"/>
              <a:ext cx="3084519" cy="34205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844800"/>
              <a:ext cx="1954381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John Kersey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431516"/>
            <a:ext cx="3115733" cy="3426484"/>
            <a:chOff x="0" y="3397648"/>
            <a:chExt cx="3098800" cy="3620364"/>
          </a:xfrm>
        </p:grpSpPr>
        <p:pic>
          <p:nvPicPr>
            <p:cNvPr id="3" name="Picture 2" descr="DYee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14" r="7872" b="8571"/>
            <a:stretch/>
          </p:blipFill>
          <p:spPr>
            <a:xfrm>
              <a:off x="0" y="3397648"/>
              <a:ext cx="3098800" cy="36127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6494792"/>
              <a:ext cx="1915158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Douglas Yee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68802" y="1117594"/>
            <a:ext cx="3352800" cy="1202268"/>
            <a:chOff x="4436534" y="812800"/>
            <a:chExt cx="3352800" cy="1202268"/>
          </a:xfrm>
        </p:grpSpPr>
        <p:sp>
          <p:nvSpPr>
            <p:cNvPr id="9" name="Oval Callout 8"/>
            <p:cNvSpPr/>
            <p:nvPr/>
          </p:nvSpPr>
          <p:spPr>
            <a:xfrm flipH="1">
              <a:off x="4436534" y="812800"/>
              <a:ext cx="3352800" cy="1202268"/>
            </a:xfrm>
            <a:prstGeom prst="wedgeEllipseCallou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1334" y="999068"/>
              <a:ext cx="27398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660066"/>
                  </a:solidFill>
                </a:rPr>
                <a:t>Thank you!</a:t>
              </a:r>
              <a:endParaRPr lang="en-US" sz="4400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151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061634" y="1359956"/>
            <a:ext cx="117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/>
              <a:t>Virgin</a:t>
            </a:r>
          </a:p>
        </p:txBody>
      </p:sp>
      <p:sp>
        <p:nvSpPr>
          <p:cNvPr id="27651" name="AutoShape 6"/>
          <p:cNvSpPr>
            <a:spLocks noChangeArrowheads="1"/>
          </p:cNvSpPr>
          <p:nvPr/>
        </p:nvSpPr>
        <p:spPr bwMode="auto">
          <a:xfrm flipV="1">
            <a:off x="3204634" y="1180270"/>
            <a:ext cx="2966156" cy="632123"/>
          </a:xfrm>
          <a:prstGeom prst="curvedUpArrow">
            <a:avLst>
              <a:gd name="adj1" fmla="val 92844"/>
              <a:gd name="adj2" fmla="val 185709"/>
              <a:gd name="adj3" fmla="val 33333"/>
            </a:avLst>
          </a:prstGeom>
          <a:solidFill>
            <a:srgbClr val="BA0E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741812" y="1086907"/>
            <a:ext cx="1660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Pregnant</a:t>
            </a:r>
          </a:p>
        </p:txBody>
      </p:sp>
      <p:pic>
        <p:nvPicPr>
          <p:cNvPr id="27653" name="Picture 14" descr="scienceMAM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3" r="33696" b="6778"/>
          <a:stretch>
            <a:fillRect/>
          </a:stretch>
        </p:blipFill>
        <p:spPr bwMode="auto">
          <a:xfrm>
            <a:off x="917222" y="1845731"/>
            <a:ext cx="728697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83745" y="4147607"/>
            <a:ext cx="3080455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Genetic events: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660066"/>
                </a:solidFill>
              </a:rPr>
              <a:t> Carcinogens (mutagens)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660066"/>
                </a:solidFill>
              </a:rPr>
              <a:t> Inherited mutations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Epigenetic events: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660066"/>
                </a:solidFill>
              </a:rPr>
              <a:t>Hormonal imbalance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660066"/>
                </a:solidFill>
              </a:rPr>
              <a:t>Altered cell signaling</a:t>
            </a:r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-11289" y="6487580"/>
            <a:ext cx="536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err="1"/>
              <a:t>Hennighausen</a:t>
            </a:r>
            <a:r>
              <a:rPr lang="en-US" i="1" dirty="0"/>
              <a:t> and Robinson: Dev. Cell 2001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241322" y="1871131"/>
            <a:ext cx="2651478" cy="10287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pitchFamily="-112" charset="0"/>
              </a:rPr>
              <a:t>~1000 fold increase in </a:t>
            </a:r>
          </a:p>
          <a:p>
            <a:pPr>
              <a:defRPr/>
            </a:pPr>
            <a:r>
              <a:rPr lang="en-US" dirty="0">
                <a:latin typeface="Comic Sans MS" pitchFamily="-112" charset="0"/>
              </a:rPr>
              <a:t>epithelial cell content</a:t>
            </a:r>
          </a:p>
          <a:p>
            <a:pPr>
              <a:defRPr/>
            </a:pPr>
            <a:r>
              <a:rPr lang="en-US" dirty="0">
                <a:latin typeface="Comic Sans MS" pitchFamily="-112" charset="0"/>
              </a:rPr>
              <a:t>“rapid invasive growth”</a:t>
            </a:r>
          </a:p>
        </p:txBody>
      </p:sp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2503460" y="706550"/>
            <a:ext cx="4368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/>
              <a:t>Mammary </a:t>
            </a:r>
            <a:r>
              <a:rPr lang="en-US" sz="2400" i="1"/>
              <a:t>Gland </a:t>
            </a:r>
            <a:r>
              <a:rPr lang="en-US" sz="2400" i="1" smtClean="0"/>
              <a:t>Development</a:t>
            </a:r>
            <a:endParaRPr lang="en-US" sz="2400" i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48378" y="1875895"/>
            <a:ext cx="2602089" cy="2179637"/>
            <a:chOff x="118" y="2787"/>
            <a:chExt cx="1844" cy="1373"/>
          </a:xfrm>
        </p:grpSpPr>
        <p:pic>
          <p:nvPicPr>
            <p:cNvPr id="2766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" y="2808"/>
              <a:ext cx="1829" cy="1352"/>
            </a:xfrm>
            <a:prstGeom prst="rect">
              <a:avLst/>
            </a:prstGeom>
            <a:noFill/>
            <a:ln w="57150">
              <a:solidFill>
                <a:srgbClr val="008665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1" name="Text Box 7"/>
            <p:cNvSpPr txBox="1">
              <a:spLocks noChangeArrowheads="1"/>
            </p:cNvSpPr>
            <p:nvPr/>
          </p:nvSpPr>
          <p:spPr bwMode="auto">
            <a:xfrm>
              <a:off x="118" y="2787"/>
              <a:ext cx="1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/>
                <a:t>progesterone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8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795" y="177800"/>
            <a:ext cx="73472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“Cancer risk in women using the </a:t>
            </a:r>
            <a:r>
              <a:rPr lang="en-US" sz="2400" dirty="0" err="1" smtClean="0"/>
              <a:t>levonorgestrel</a:t>
            </a:r>
            <a:r>
              <a:rPr lang="en-US" sz="2400" dirty="0" smtClean="0"/>
              <a:t>-releasing</a:t>
            </a:r>
          </a:p>
          <a:p>
            <a:pPr algn="ctr"/>
            <a:r>
              <a:rPr lang="en-US" sz="2400" dirty="0" smtClean="0"/>
              <a:t> intrauterine system in Finland”</a:t>
            </a:r>
          </a:p>
          <a:p>
            <a:pPr algn="ctr"/>
            <a:r>
              <a:rPr lang="en-US" sz="2400" dirty="0" smtClean="0"/>
              <a:t>T </a:t>
            </a:r>
            <a:r>
              <a:rPr lang="en-US" sz="2400" dirty="0" err="1" smtClean="0"/>
              <a:t>Soini</a:t>
            </a:r>
            <a:r>
              <a:rPr lang="en-US" sz="2400" dirty="0" smtClean="0"/>
              <a:t> et. al </a:t>
            </a:r>
            <a:r>
              <a:rPr lang="en-US" sz="2400" dirty="0" err="1" smtClean="0"/>
              <a:t>Obset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2014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0200" y="2743197"/>
            <a:ext cx="8559799" cy="34163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855,324 women-years with 2,781 cancer cases (</a:t>
            </a:r>
            <a:r>
              <a:rPr lang="en-US" sz="2400" dirty="0" smtClean="0">
                <a:solidFill>
                  <a:srgbClr val="FF0000"/>
                </a:solidFill>
              </a:rPr>
              <a:t>ages 30-49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22228B"/>
                </a:solidFill>
              </a:rPr>
              <a:t>Endometrial adenocarcinoma 0.50 (following one purchase)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22228B"/>
                </a:solidFill>
              </a:rPr>
              <a:t>Endometrial adenocarcinoma 0.25 (following two purchases)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22228B"/>
                </a:solidFill>
              </a:rPr>
              <a:t>Ovarian cancer 0.60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Pancreatic cancer 0.50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Lung cancer 0.68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Breast cancer 1.19 following one purchase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Breast cancer 1.40 following two purchases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485" y="2192863"/>
            <a:ext cx="679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Standardized incidence ratio (observed-to-expected ratio)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778222" y="1548825"/>
            <a:ext cx="7555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Y</a:t>
            </a:r>
            <a:r>
              <a:rPr lang="en-US" sz="2400" i="1" dirty="0" smtClean="0">
                <a:solidFill>
                  <a:srgbClr val="FF0000"/>
                </a:solidFill>
              </a:rPr>
              <a:t>oung women being treated for heavy bleeding -  “menorrhagia”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66" y="-50799"/>
            <a:ext cx="8705088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Cells sense many different signals…</a:t>
            </a:r>
            <a:endParaRPr lang="en-US" i="1" dirty="0"/>
          </a:p>
        </p:txBody>
      </p:sp>
      <p:pic>
        <p:nvPicPr>
          <p:cNvPr id="12" name="Picture 11" descr="diverse sig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1066799"/>
            <a:ext cx="7226299" cy="4817533"/>
          </a:xfrm>
          <a:prstGeom prst="rect">
            <a:avLst/>
          </a:prstGeom>
          <a:ln w="38100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80497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715000" cy="56753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258763"/>
            <a:ext cx="4973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Structure of a </a:t>
            </a:r>
            <a:r>
              <a:rPr lang="en-US" sz="3600" dirty="0" smtClean="0">
                <a:solidFill>
                  <a:srgbClr val="FFFF00"/>
                </a:solidFill>
              </a:rPr>
              <a:t>normal </a:t>
            </a:r>
            <a:r>
              <a:rPr lang="en-US" sz="3600" dirty="0">
                <a:solidFill>
                  <a:srgbClr val="FFFF00"/>
                </a:solidFill>
              </a:rPr>
              <a:t>cell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486400" y="1524000"/>
            <a:ext cx="3196308" cy="584776"/>
          </a:xfrm>
          <a:prstGeom prst="rect">
            <a:avLst/>
          </a:prstGeom>
          <a:solidFill>
            <a:srgbClr val="FF55DE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Plasma membrane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0" y="3560763"/>
            <a:ext cx="1420381" cy="584776"/>
          </a:xfrm>
          <a:prstGeom prst="rect">
            <a:avLst/>
          </a:prstGeom>
          <a:solidFill>
            <a:srgbClr val="FF55DE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nucleus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72200" y="2570163"/>
            <a:ext cx="1851789" cy="584776"/>
          </a:xfrm>
          <a:prstGeom prst="rect">
            <a:avLst/>
          </a:prstGeom>
          <a:solidFill>
            <a:srgbClr val="FF55DE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cytoplasm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181600" y="2971800"/>
            <a:ext cx="990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5486400" y="2057400"/>
            <a:ext cx="10668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 flipV="1">
            <a:off x="2971800" y="3505200"/>
            <a:ext cx="31242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502400" y="4175125"/>
            <a:ext cx="2438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Chromatin: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(DNA + proteins)</a:t>
            </a:r>
          </a:p>
        </p:txBody>
      </p:sp>
    </p:spTree>
    <p:extLst>
      <p:ext uri="{BB962C8B-B14F-4D97-AF65-F5344CB8AC3E}">
        <p14:creationId xmlns:p14="http://schemas.microsoft.com/office/powerpoint/2010/main" val="34989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te Visit Presentatio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Site Visit Presentation Template</Template>
  <TotalTime>9229</TotalTime>
  <Words>2140</Words>
  <Application>Microsoft Office PowerPoint</Application>
  <PresentationFormat>On-screen Show (4:3)</PresentationFormat>
  <Paragraphs>511</Paragraphs>
  <Slides>76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ＭＳ Ｐゴシック</vt:lpstr>
      <vt:lpstr>Arial</vt:lpstr>
      <vt:lpstr>Calibri</vt:lpstr>
      <vt:lpstr>Chalkboard</vt:lpstr>
      <vt:lpstr>Comic Sans MS</vt:lpstr>
      <vt:lpstr>Courier</vt:lpstr>
      <vt:lpstr>Gill Sans</vt:lpstr>
      <vt:lpstr>Gill Sans MT</vt:lpstr>
      <vt:lpstr>Helvetica</vt:lpstr>
      <vt:lpstr>HGｺﾞｼｯｸE</vt:lpstr>
      <vt:lpstr>Lucida Grande</vt:lpstr>
      <vt:lpstr>Times</vt:lpstr>
      <vt:lpstr>Verdana</vt:lpstr>
      <vt:lpstr>Wingdings 2</vt:lpstr>
      <vt:lpstr>Site Visit Presentation Template</vt:lpstr>
      <vt:lpstr>What’s going on inside a cancer cell?  Exploring “Cell Signaling”</vt:lpstr>
      <vt:lpstr>PowerPoint Presentation</vt:lpstr>
      <vt:lpstr>Cell Signaling</vt:lpstr>
      <vt:lpstr>Roadmap for today…</vt:lpstr>
      <vt:lpstr>Cell signaling is a relay of information…</vt:lpstr>
      <vt:lpstr>Passing the signal is very precise…</vt:lpstr>
      <vt:lpstr>Signals are very rapid…</vt:lpstr>
      <vt:lpstr>Cells sense many different signals…</vt:lpstr>
      <vt:lpstr>PowerPoint Presentation</vt:lpstr>
      <vt:lpstr>PowerPoint Presentation</vt:lpstr>
      <vt:lpstr>Cells have 3 decisions to make…</vt:lpstr>
      <vt:lpstr>PowerPoint Presentation</vt:lpstr>
      <vt:lpstr>Roadmap for today…</vt:lpstr>
      <vt:lpstr>Molecular Signals</vt:lpstr>
      <vt:lpstr>Signaling molecules (runners in the relay)</vt:lpstr>
      <vt:lpstr>Signaling vocabulary 101</vt:lpstr>
      <vt:lpstr>PowerPoint Presentation</vt:lpstr>
      <vt:lpstr>PowerPoint Presentation</vt:lpstr>
      <vt:lpstr>PowerPoint Presentation</vt:lpstr>
      <vt:lpstr>Signaling molecules (runners in the relay)</vt:lpstr>
      <vt:lpstr>PowerPoint Presentation</vt:lpstr>
      <vt:lpstr>G Proteins</vt:lpstr>
      <vt:lpstr>PowerPoint Presentation</vt:lpstr>
      <vt:lpstr>PowerPoint Presentation</vt:lpstr>
      <vt:lpstr>PowerPoint Presentation</vt:lpstr>
      <vt:lpstr>PowerPoint Presentation</vt:lpstr>
      <vt:lpstr>Signaling molecules (runners in the relay)</vt:lpstr>
      <vt:lpstr>Protein kinases</vt:lpstr>
      <vt:lpstr>PowerPoint Presentation</vt:lpstr>
      <vt:lpstr>PowerPoint Presentation</vt:lpstr>
      <vt:lpstr>PowerPoint Presentation</vt:lpstr>
      <vt:lpstr>Signals are very rapid…</vt:lpstr>
      <vt:lpstr>PowerPoint Presentation</vt:lpstr>
      <vt:lpstr>Signaling molecules (runners in the relay)</vt:lpstr>
      <vt:lpstr>PowerPoint Presentation</vt:lpstr>
      <vt:lpstr>PowerPoint Presentation</vt:lpstr>
      <vt:lpstr>Roadmap for tonight…</vt:lpstr>
      <vt:lpstr>What is DNA?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kinases 101</vt:lpstr>
      <vt:lpstr>Phosphorylation = Mailing Address</vt:lpstr>
      <vt:lpstr>PowerPoint Presentation</vt:lpstr>
      <vt:lpstr>PowerPoint Presentation</vt:lpstr>
      <vt:lpstr>Roadmap for tonight…</vt:lpstr>
      <vt:lpstr>Molecular Signals</vt:lpstr>
      <vt:lpstr>Hormones are made by glands (endocrine)</vt:lpstr>
      <vt:lpstr>PowerPoint Presentation</vt:lpstr>
      <vt:lpstr>PowerPoint Presentation</vt:lpstr>
      <vt:lpstr>PowerPoint Presentation</vt:lpstr>
      <vt:lpstr>Hormones are made by glands (endocrine)</vt:lpstr>
      <vt:lpstr>PowerPoint Presentation</vt:lpstr>
      <vt:lpstr>PowerPoint Presentation</vt:lpstr>
      <vt:lpstr>PowerPoint Presentation</vt:lpstr>
      <vt:lpstr>Roadmap for tonight…</vt:lpstr>
      <vt:lpstr>PowerPoint Presentation</vt:lpstr>
      <vt:lpstr>Hormone Replacement Therapy in Post-Menopausal Women Progestins confer increased breast cancer risk…</vt:lpstr>
      <vt:lpstr>Estrogen-only HRT protects women from risk of invasive breast cancer</vt:lpstr>
      <vt:lpstr>How might hormones increase cancer risk?</vt:lpstr>
      <vt:lpstr>Common mutations in women’s cancers…</vt:lpstr>
      <vt:lpstr>PowerPoint Presentation</vt:lpstr>
      <vt:lpstr>PowerPoint Presentation</vt:lpstr>
      <vt:lpstr>PowerPoint Presentation</vt:lpstr>
      <vt:lpstr>Rational drug design (targeted therapy)…</vt:lpstr>
      <vt:lpstr>The Finish Line…</vt:lpstr>
      <vt:lpstr>The Finish Line…</vt:lpstr>
      <vt:lpstr>PowerPoint Presentation</vt:lpstr>
      <vt:lpstr>Cells have 3 decisions to make…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schil226</dc:creator>
  <cp:lastModifiedBy>Ann Kvaal</cp:lastModifiedBy>
  <cp:revision>205</cp:revision>
  <dcterms:created xsi:type="dcterms:W3CDTF">2014-10-21T15:22:23Z</dcterms:created>
  <dcterms:modified xsi:type="dcterms:W3CDTF">2017-10-06T23:39:55Z</dcterms:modified>
</cp:coreProperties>
</file>